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2"/>
    <p:sldId id="1064" r:id="rId3"/>
    <p:sldId id="1325" r:id="rId4"/>
    <p:sldId id="1109" r:id="rId5"/>
    <p:sldId id="1323" r:id="rId6"/>
    <p:sldId id="1324" r:id="rId7"/>
    <p:sldId id="1110" r:id="rId8"/>
    <p:sldId id="300" r:id="rId9"/>
    <p:sldId id="1287" r:id="rId10"/>
    <p:sldId id="1283" r:id="rId11"/>
    <p:sldId id="1284" r:id="rId12"/>
    <p:sldId id="1285" r:id="rId13"/>
    <p:sldId id="1289" r:id="rId14"/>
    <p:sldId id="1290" r:id="rId15"/>
    <p:sldId id="1291" r:id="rId16"/>
    <p:sldId id="1286" r:id="rId17"/>
    <p:sldId id="1292" r:id="rId18"/>
    <p:sldId id="1293" r:id="rId19"/>
    <p:sldId id="1294" r:id="rId20"/>
    <p:sldId id="1295" r:id="rId21"/>
    <p:sldId id="1296" r:id="rId22"/>
    <p:sldId id="1297" r:id="rId23"/>
    <p:sldId id="1288" r:id="rId24"/>
    <p:sldId id="1065" r:id="rId25"/>
    <p:sldId id="1299" r:id="rId26"/>
    <p:sldId id="1300" r:id="rId27"/>
    <p:sldId id="1302" r:id="rId28"/>
    <p:sldId id="1303" r:id="rId29"/>
    <p:sldId id="1304" r:id="rId30"/>
    <p:sldId id="1305" r:id="rId31"/>
    <p:sldId id="1306" r:id="rId32"/>
    <p:sldId id="1307" r:id="rId33"/>
    <p:sldId id="1308" r:id="rId34"/>
    <p:sldId id="1309" r:id="rId35"/>
    <p:sldId id="1310" r:id="rId36"/>
    <p:sldId id="1311" r:id="rId37"/>
    <p:sldId id="1312" r:id="rId38"/>
    <p:sldId id="1314" r:id="rId39"/>
    <p:sldId id="1313" r:id="rId40"/>
    <p:sldId id="1317" r:id="rId41"/>
    <p:sldId id="1326" r:id="rId42"/>
    <p:sldId id="1318" r:id="rId43"/>
    <p:sldId id="1320" r:id="rId44"/>
    <p:sldId id="1321" r:id="rId45"/>
    <p:sldId id="1322" r:id="rId46"/>
    <p:sldId id="552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8">
          <p15:clr>
            <a:srgbClr val="A4A3A4"/>
          </p15:clr>
        </p15:guide>
        <p15:guide id="2" pos="358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" initials="a" lastIdx="6" clrIdx="0"/>
  <p:cmAuthor id="2" name="作者" initials="A" lastIdx="0" clrIdx="1"/>
  <p:cmAuthor id="3" name="Admin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D9D"/>
    <a:srgbClr val="777777"/>
    <a:srgbClr val="002F93"/>
    <a:srgbClr val="003F97"/>
    <a:srgbClr val="DEEAF6"/>
    <a:srgbClr val="3782E4"/>
    <a:srgbClr val="DEEBF7"/>
    <a:srgbClr val="EBEBEB"/>
    <a:srgbClr val="7E4CBE"/>
    <a:srgbClr val="BF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C6E118A-7FF9-4545-9A39-C59A616498D9}" styleName="{e5eda556-8a59-42d5-a7c6-6a4fd53f2b29}">
    <a:wholeTbl>
      <a:tcTxStyle>
        <a:fontRef idx="none">
          <a:prstClr val="black"/>
        </a:fontRef>
      </a:tcTxStyle>
      <a:tcStyle>
        <a:tcBdr>
          <a:bottom>
            <a:ln w="12700" cmpd="sng">
              <a:solidFill>
                <a:srgbClr val="6385D2"/>
              </a:solidFill>
            </a:ln>
          </a:bottom>
          <a:insideH>
            <a:ln w="12700" cmpd="sng">
              <a:solidFill>
                <a:srgbClr val="6385D2"/>
              </a:solidFill>
            </a:ln>
          </a:insideH>
        </a:tcBdr>
        <a:fill>
          <a:solidFill>
            <a:srgbClr val="FFFFFF"/>
          </a:solidFill>
        </a:fill>
      </a:tcStyle>
    </a:wholeTbl>
    <a:firstRow>
      <a:tcTxStyle>
        <a:fontRef idx="none">
          <a:prstClr val="black"/>
        </a:fontRef>
      </a:tcTxStyle>
      <a:tcStyle>
        <a:tcBdr/>
        <a:fill>
          <a:solidFill>
            <a:srgbClr val="6385D2"/>
          </a:solidFill>
        </a:fill>
      </a:tcStyle>
    </a:firstRow>
  </a:tblStyle>
  <a:tblStyle styleId="{827E7743-39CA-4E87-A19B-AE24449E94FE}" styleName="{e542d831-374a-44cb-814a-449f3ee2df6f}">
    <a:wholeTbl>
      <a:tcTxStyle>
        <a:fontRef idx="none">
          <a:prstClr val="black"/>
        </a:fontRef>
      </a:tcTxStyle>
      <a:tcStyle>
        <a:tcBdr>
          <a:bottom>
            <a:ln w="38100" cmpd="sng">
              <a:solidFill>
                <a:srgbClr val="B9E0F6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6F6F6"/>
          </a:solidFill>
        </a:fill>
      </a:tcStyle>
    </a:band2H>
    <a:firstRow>
      <a:tcTxStyle>
        <a:fontRef idx="none">
          <a:prstClr val="black"/>
        </a:fontRef>
      </a:tcTxStyle>
      <a:tcStyle>
        <a:tcBdr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B9E0F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14" autoAdjust="0"/>
    <p:restoredTop sz="94632" autoAdjust="0"/>
  </p:normalViewPr>
  <p:slideViewPr>
    <p:cSldViewPr snapToGrid="0">
      <p:cViewPr varScale="1">
        <p:scale>
          <a:sx n="117" d="100"/>
          <a:sy n="117" d="100"/>
        </p:scale>
        <p:origin x="763" y="67"/>
      </p:cViewPr>
      <p:guideLst>
        <p:guide orient="horz" pos="2378"/>
        <p:guide pos="3584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2B889-3D91-4966-A347-8EF432E64385}" type="datetimeFigureOut">
              <a:rPr lang="zh-CN" altLang="en-US" smtClean="0"/>
              <a:t>2022/6/29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57796-335C-4752-90ED-2983336EF5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57796-335C-4752-90ED-2983336EF5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76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203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31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9456-B5E0-495C-8CC5-5DC82BB3C920}" type="datetimeFigureOut">
              <a:rPr lang="zh-CN" altLang="en-US" smtClean="0"/>
              <a:t>2022/6/29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9CCE9-58E6-4528-A9BA-519DCA6DF0A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7399655" y="6582410"/>
            <a:ext cx="46856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/>
              <a:t>*</a:t>
            </a:r>
            <a:r>
              <a:rPr lang="zh-CN" altLang="en-US" sz="1200">
                <a:sym typeface="+mn-ea"/>
              </a:rPr>
              <a:t>本文档版权为湖南中广汇智所有，未经允许禁止公开、复制、转载</a:t>
            </a:r>
            <a:endParaRPr lang="zh-CN" alt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一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1933455" y="2690030"/>
            <a:ext cx="1594785" cy="1524832"/>
          </a:xfrm>
          <a:prstGeom prst="rect">
            <a:avLst/>
          </a:prstGeom>
          <a:solidFill>
            <a:srgbClr val="003F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2101605" y="2804746"/>
            <a:ext cx="1393825" cy="1295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80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0" name="内容占位符 9"/>
          <p:cNvSpPr>
            <a:spLocks noGrp="1"/>
          </p:cNvSpPr>
          <p:nvPr>
            <p:ph sz="quarter" idx="13" hasCustomPrompt="1"/>
          </p:nvPr>
        </p:nvSpPr>
        <p:spPr>
          <a:xfrm>
            <a:off x="6120000" y="2340000"/>
            <a:ext cx="4287056" cy="73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000" b="1">
                <a:solidFill>
                  <a:srgbClr val="003F97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zh-CN" altLang="en-US" dirty="0"/>
              <a:t>二级标题</a:t>
            </a: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4314048" y="2552446"/>
            <a:ext cx="18000" cy="18000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占位符 5"/>
          <p:cNvSpPr>
            <a:spLocks noGrp="1"/>
          </p:cNvSpPr>
          <p:nvPr>
            <p:ph type="body" sz="quarter" idx="18" hasCustomPrompt="1"/>
          </p:nvPr>
        </p:nvSpPr>
        <p:spPr>
          <a:xfrm>
            <a:off x="4680000" y="3960000"/>
            <a:ext cx="3117600" cy="303212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u"/>
              <a:defRPr sz="2800" b="1">
                <a:solidFill>
                  <a:srgbClr val="003F97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三级标题</a:t>
            </a:r>
          </a:p>
        </p:txBody>
      </p:sp>
      <p:sp>
        <p:nvSpPr>
          <p:cNvPr id="8" name="文本占位符 5"/>
          <p:cNvSpPr>
            <a:spLocks noGrp="1"/>
          </p:cNvSpPr>
          <p:nvPr>
            <p:ph type="body" sz="quarter" idx="19" hasCustomPrompt="1"/>
          </p:nvPr>
        </p:nvSpPr>
        <p:spPr>
          <a:xfrm>
            <a:off x="4680000" y="4860000"/>
            <a:ext cx="3117600" cy="303212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u"/>
              <a:defRPr sz="2800" b="1">
                <a:solidFill>
                  <a:srgbClr val="003F97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三级标题</a:t>
            </a:r>
          </a:p>
        </p:txBody>
      </p:sp>
      <p:sp>
        <p:nvSpPr>
          <p:cNvPr id="9" name="文本占位符 5"/>
          <p:cNvSpPr>
            <a:spLocks noGrp="1"/>
          </p:cNvSpPr>
          <p:nvPr>
            <p:ph type="body" sz="quarter" idx="20" hasCustomPrompt="1"/>
          </p:nvPr>
        </p:nvSpPr>
        <p:spPr>
          <a:xfrm>
            <a:off x="4680000" y="5760000"/>
            <a:ext cx="3117600" cy="303212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u"/>
              <a:defRPr sz="2800" b="1">
                <a:solidFill>
                  <a:srgbClr val="003F97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三级标题</a:t>
            </a:r>
          </a:p>
        </p:txBody>
      </p:sp>
      <p:sp>
        <p:nvSpPr>
          <p:cNvPr id="16" name="文本占位符 5"/>
          <p:cNvSpPr>
            <a:spLocks noGrp="1"/>
          </p:cNvSpPr>
          <p:nvPr>
            <p:ph type="body" sz="quarter" idx="21" hasCustomPrompt="1"/>
          </p:nvPr>
        </p:nvSpPr>
        <p:spPr>
          <a:xfrm>
            <a:off x="8614990" y="3960000"/>
            <a:ext cx="3117600" cy="303212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u"/>
              <a:defRPr sz="2800" b="1">
                <a:solidFill>
                  <a:srgbClr val="003F97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三级标题</a:t>
            </a:r>
          </a:p>
        </p:txBody>
      </p:sp>
      <p:sp>
        <p:nvSpPr>
          <p:cNvPr id="17" name="文本占位符 5"/>
          <p:cNvSpPr>
            <a:spLocks noGrp="1"/>
          </p:cNvSpPr>
          <p:nvPr>
            <p:ph type="body" sz="quarter" idx="22" hasCustomPrompt="1"/>
          </p:nvPr>
        </p:nvSpPr>
        <p:spPr>
          <a:xfrm>
            <a:off x="8614990" y="4860000"/>
            <a:ext cx="3117600" cy="303212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u"/>
              <a:defRPr sz="2800" b="1">
                <a:solidFill>
                  <a:srgbClr val="003F97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三级标题</a:t>
            </a:r>
          </a:p>
        </p:txBody>
      </p:sp>
      <p:sp>
        <p:nvSpPr>
          <p:cNvPr id="18" name="文本占位符 5"/>
          <p:cNvSpPr>
            <a:spLocks noGrp="1"/>
          </p:cNvSpPr>
          <p:nvPr>
            <p:ph type="body" sz="quarter" idx="23" hasCustomPrompt="1"/>
          </p:nvPr>
        </p:nvSpPr>
        <p:spPr>
          <a:xfrm>
            <a:off x="8614990" y="5760000"/>
            <a:ext cx="3117600" cy="303212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u"/>
              <a:defRPr sz="2800" b="1">
                <a:solidFill>
                  <a:srgbClr val="003F97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三级标题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9456-B5E0-495C-8CC5-5DC82BB3C920}" type="datetimeFigureOut">
              <a:rPr lang="zh-CN" altLang="en-US" smtClean="0"/>
              <a:t>2022/6/29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9CCE9-58E6-4528-A9BA-519DCA6DF0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9456-B5E0-495C-8CC5-5DC82BB3C920}" type="datetimeFigureOut">
              <a:rPr lang="zh-CN" altLang="en-US" smtClean="0"/>
              <a:t>2022/6/29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9CCE9-58E6-4528-A9BA-519DCA6DF0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9525" y="-22860"/>
            <a:ext cx="12211685" cy="6904355"/>
          </a:xfrm>
          <a:prstGeom prst="rect">
            <a:avLst/>
          </a:prstGeom>
        </p:spPr>
      </p:pic>
      <p:sp>
        <p:nvSpPr>
          <p:cNvPr id="1048581" name="标题 1"/>
          <p:cNvSpPr>
            <a:spLocks noGrp="1"/>
          </p:cNvSpPr>
          <p:nvPr>
            <p:ph type="ctrTitle" hasCustomPrompt="1"/>
          </p:nvPr>
        </p:nvSpPr>
        <p:spPr>
          <a:xfrm>
            <a:off x="3955627" y="308187"/>
            <a:ext cx="8167793" cy="575733"/>
          </a:xfrm>
          <a:prstGeom prst="rect">
            <a:avLst/>
          </a:prstGeom>
          <a:noFill/>
        </p:spPr>
        <p:txBody>
          <a:bodyPr lIns="68580" tIns="34290" rIns="68580" bIns="34290" anchor="ctr">
            <a:noAutofit/>
          </a:bodyPr>
          <a:lstStyle>
            <a:lvl1pPr algn="l">
              <a:defRPr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cxnSp>
        <p:nvCxnSpPr>
          <p:cNvPr id="3145728" name="直接箭头连接符 5"/>
          <p:cNvCxnSpPr/>
          <p:nvPr userDrawn="1"/>
        </p:nvCxnSpPr>
        <p:spPr>
          <a:xfrm>
            <a:off x="246995" y="955923"/>
            <a:ext cx="11676965" cy="0"/>
          </a:xfrm>
          <a:prstGeom prst="straightConnector1">
            <a:avLst/>
          </a:prstGeom>
          <a:ln>
            <a:solidFill>
              <a:schemeClr val="bg1">
                <a:alpha val="30000"/>
              </a:schemeClr>
            </a:solidFill>
            <a:prstDash val="dash"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0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3433" y="1180677"/>
            <a:ext cx="9975851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 userDrawn="1"/>
        </p:nvSpPr>
        <p:spPr>
          <a:xfrm>
            <a:off x="7399655" y="6607810"/>
            <a:ext cx="46856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/>
              <a:t>*本文档版权为湖南中广汇智所有，未经允许禁止公开、复制、转载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9456-B5E0-495C-8CC5-5DC82BB3C920}" type="datetimeFigureOut">
              <a:rPr lang="zh-CN" altLang="en-US" smtClean="0"/>
              <a:t>2022/6/29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9CCE9-58E6-4528-A9BA-519DCA6DF0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C9456-B5E0-495C-8CC5-5DC82BB3C920}" type="datetimeFigureOut">
              <a:rPr lang="zh-CN" altLang="en-US" smtClean="0"/>
              <a:t>2022/6/29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9CCE9-58E6-4528-A9BA-519DCA6DF0A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9271000" y="457199"/>
            <a:ext cx="2832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https://udi.idcode.net/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7399655" y="6582410"/>
            <a:ext cx="46856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/>
              <a:t>*本文档版权为湖南中广汇智所有，未经允许禁止公开、复制、转载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9"/>
          <a:srcRect l="813"/>
          <a:stretch>
            <a:fillRect/>
          </a:stretch>
        </p:blipFill>
        <p:spPr>
          <a:xfrm>
            <a:off x="0" y="28575"/>
            <a:ext cx="3486150" cy="10191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4" Type="http://schemas.openxmlformats.org/officeDocument/2006/relationships/image" Target="../media/image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tags" Target="../tags/tag41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6" Type="http://schemas.openxmlformats.org/officeDocument/2006/relationships/tags" Target="../tags/tag44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tags" Target="../tags/tag43.xml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tags" Target="../tags/tag4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tags" Target="../tags/tag46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11.png"/><Relationship Id="rId5" Type="http://schemas.openxmlformats.org/officeDocument/2006/relationships/tags" Target="../tags/tag49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9.png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image" Target="../media/image22.tiff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21.tiff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udi.idcode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323558" y="1695778"/>
            <a:ext cx="9192041" cy="3019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医疗器械唯一标识（</a:t>
            </a:r>
            <a:r>
              <a:rPr lang="en-US" altLang="zh-CN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医疗器械</a:t>
            </a:r>
            <a:r>
              <a:rPr lang="en-US" altLang="zh-CN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zh-CN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实施痛点难点分析</a:t>
            </a:r>
            <a:r>
              <a:rPr lang="en-US" altLang="zh-CN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</a:p>
          <a:p>
            <a:pPr algn="ctr">
              <a:lnSpc>
                <a:spcPct val="150000"/>
              </a:lnSpc>
            </a:pPr>
            <a:r>
              <a:rPr lang="zh-CN" altLang="zh-CN" sz="4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成功案例分享</a:t>
            </a:r>
            <a:endParaRPr lang="en-US" altLang="zh-CN" sz="4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51648" y="5073650"/>
            <a:ext cx="477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湖南中广汇智信息技术有限公司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5621020" y="2867208"/>
            <a:ext cx="5443220" cy="1295399"/>
          </a:xfrm>
        </p:spPr>
        <p:txBody>
          <a:bodyPr>
            <a:noAutofit/>
          </a:bodyPr>
          <a:lstStyle/>
          <a:p>
            <a:r>
              <a:rPr lang="en-US" altLang="zh-CN" sz="4400" dirty="0"/>
              <a:t>UDI</a:t>
            </a:r>
            <a:r>
              <a:rPr lang="zh-CN" altLang="en-US" sz="4400" dirty="0"/>
              <a:t>国际国内现状</a:t>
            </a:r>
            <a:endParaRPr lang="en-US" altLang="zh-CN" sz="4400" dirty="0"/>
          </a:p>
        </p:txBody>
      </p:sp>
      <p:sp>
        <p:nvSpPr>
          <p:cNvPr id="6" name="内容占位符 1">
            <a:extLst>
              <a:ext uri="{FF2B5EF4-FFF2-40B4-BE49-F238E27FC236}">
                <a16:creationId xmlns:a16="http://schemas.microsoft.com/office/drawing/2014/main" id="{679F3E39-F11E-43D7-A17D-F5AE06FFD48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5885" y="2955004"/>
            <a:ext cx="1393825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CN" sz="6600" b="1" dirty="0"/>
              <a:t>00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E2716-D387-45B1-96F7-3E5A91A45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20" y="1060269"/>
            <a:ext cx="9662160" cy="536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03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325FA5-AE29-4E57-962A-97D7C759AB09}"/>
              </a:ext>
            </a:extLst>
          </p:cNvPr>
          <p:cNvSpPr txBox="1"/>
          <p:nvPr/>
        </p:nvSpPr>
        <p:spPr>
          <a:xfrm>
            <a:off x="261257" y="1128776"/>
            <a:ext cx="11585750" cy="4660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6400">
              <a:lnSpc>
                <a:spcPct val="150000"/>
              </a:lnSpc>
            </a:pPr>
            <a:r>
              <a:rPr lang="zh-CN" altLang="en-US" sz="2000" kern="100" dirty="0">
                <a:effectLst/>
                <a:ea typeface="仿宋_GB2312"/>
                <a:cs typeface="仿宋_GB2312"/>
              </a:rPr>
              <a:t>目前美国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Ⅱ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、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Ⅲ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类产品已经</a:t>
            </a:r>
            <a:r>
              <a:rPr lang="zh-CN" altLang="en-US" sz="2000" b="1" kern="100" dirty="0">
                <a:effectLst/>
                <a:ea typeface="仿宋_GB2312"/>
                <a:cs typeface="仿宋_GB2312"/>
              </a:rPr>
              <a:t>全部实施</a:t>
            </a:r>
            <a:r>
              <a:rPr lang="en-US" altLang="zh-CN" sz="2000" b="1" kern="100" dirty="0">
                <a:effectLst/>
                <a:ea typeface="仿宋_GB2312"/>
                <a:cs typeface="仿宋_GB2312"/>
              </a:rPr>
              <a:t>UDI</a:t>
            </a:r>
            <a:r>
              <a:rPr lang="zh-CN" altLang="en-US" sz="2000" b="1" kern="100" dirty="0">
                <a:effectLst/>
                <a:ea typeface="仿宋_GB2312"/>
                <a:cs typeface="仿宋_GB2312"/>
              </a:rPr>
              <a:t>，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总计约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320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万条，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Ⅰ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类产品由于疫情影响多次推迟；欧盟也因为疫情推迟了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《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医疗器械法规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》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生效时间；</a:t>
            </a:r>
            <a:endParaRPr lang="en-US" altLang="zh-CN" sz="2000" kern="100" dirty="0">
              <a:effectLst/>
              <a:ea typeface="仿宋_GB2312"/>
              <a:cs typeface="仿宋_GB2312"/>
            </a:endParaRPr>
          </a:p>
          <a:p>
            <a:pPr indent="406400">
              <a:lnSpc>
                <a:spcPct val="150000"/>
              </a:lnSpc>
            </a:pPr>
            <a:r>
              <a:rPr lang="zh-CN" altLang="en-US" sz="2000" kern="100" dirty="0">
                <a:effectLst/>
                <a:ea typeface="仿宋_GB2312"/>
                <a:cs typeface="仿宋_GB2312"/>
              </a:rPr>
              <a:t>日本完成度非常高，在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2012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年的调研里，</a:t>
            </a:r>
            <a:r>
              <a:rPr lang="en-US" altLang="zh-CN" sz="2000" b="1" kern="100" dirty="0">
                <a:effectLst/>
                <a:ea typeface="仿宋_GB2312"/>
                <a:cs typeface="仿宋_GB2312"/>
              </a:rPr>
              <a:t>80%</a:t>
            </a:r>
            <a:r>
              <a:rPr lang="zh-CN" altLang="en-US" sz="2000" b="1" kern="100" dirty="0">
                <a:effectLst/>
                <a:ea typeface="仿宋_GB2312"/>
                <a:cs typeface="仿宋_GB2312"/>
              </a:rPr>
              <a:t>的医疗器械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企业已将数据上传至数据库，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97.6%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的产品标记到了最小销售单元。</a:t>
            </a:r>
            <a:endParaRPr lang="en-US" altLang="zh-CN" sz="2000" kern="100" dirty="0">
              <a:effectLst/>
              <a:ea typeface="仿宋_GB2312"/>
              <a:cs typeface="仿宋_GB2312"/>
            </a:endParaRPr>
          </a:p>
          <a:p>
            <a:pPr indent="406400">
              <a:lnSpc>
                <a:spcPct val="150000"/>
              </a:lnSpc>
            </a:pPr>
            <a:r>
              <a:rPr lang="zh-CN" altLang="en-US" sz="2000" kern="100" dirty="0">
                <a:effectLst/>
                <a:ea typeface="仿宋_GB2312"/>
                <a:cs typeface="仿宋_GB2312"/>
              </a:rPr>
              <a:t>越来越多的国家或地区，如</a:t>
            </a:r>
            <a:r>
              <a:rPr lang="zh-CN" altLang="en-US" sz="2000" b="1" kern="100" dirty="0">
                <a:effectLst/>
                <a:ea typeface="仿宋_GB2312"/>
                <a:cs typeface="仿宋_GB2312"/>
              </a:rPr>
              <a:t>沙特、印度、韩国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等也陆续发布了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UDI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相关法规。</a:t>
            </a:r>
            <a:endParaRPr lang="en-US" altLang="zh-CN" sz="2000" kern="100" dirty="0">
              <a:effectLst/>
              <a:ea typeface="仿宋_GB2312"/>
              <a:cs typeface="仿宋_GB2312"/>
            </a:endParaRPr>
          </a:p>
          <a:p>
            <a:pPr indent="406400">
              <a:lnSpc>
                <a:spcPct val="150000"/>
              </a:lnSpc>
            </a:pPr>
            <a:r>
              <a:rPr lang="zh-CN" altLang="en-US" sz="2000" kern="100" dirty="0">
                <a:effectLst/>
                <a:ea typeface="仿宋_GB2312"/>
                <a:cs typeface="仿宋_GB2312"/>
              </a:rPr>
              <a:t>截至目前，根据中广汇智统计情况，我国医疗器械唯一标识数据库（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UDID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）中的数据量已从实施初期的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30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万条上升到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170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万条主数据，已经覆盖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29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个省，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3400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余家企业，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UDI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公共平台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PI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数据超过</a:t>
            </a:r>
            <a:r>
              <a:rPr lang="en-US" altLang="zh-CN" sz="2000" kern="100" dirty="0">
                <a:ea typeface="仿宋_GB2312"/>
                <a:cs typeface="仿宋_GB2312"/>
              </a:rPr>
              <a:t>2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亿条。</a:t>
            </a:r>
          </a:p>
          <a:p>
            <a:pPr indent="406400">
              <a:lnSpc>
                <a:spcPct val="150000"/>
              </a:lnSpc>
            </a:pPr>
            <a:r>
              <a:rPr lang="zh-CN" altLang="en-US" sz="2000" kern="100" dirty="0">
                <a:effectLst/>
                <a:ea typeface="仿宋_GB2312"/>
                <a:cs typeface="仿宋_GB2312"/>
              </a:rPr>
              <a:t>我国正式开始实施仅</a:t>
            </a:r>
            <a:r>
              <a:rPr lang="zh-CN" altLang="en-US" sz="2000" b="1" kern="100" dirty="0">
                <a:effectLst/>
                <a:ea typeface="仿宋_GB2312"/>
                <a:cs typeface="仿宋_GB2312"/>
              </a:rPr>
              <a:t>一年半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时间，已经超过</a:t>
            </a:r>
            <a:r>
              <a:rPr lang="zh-CN" altLang="en-US" sz="2000" b="1" kern="100" dirty="0">
                <a:effectLst/>
                <a:ea typeface="仿宋_GB2312"/>
                <a:cs typeface="仿宋_GB2312"/>
              </a:rPr>
              <a:t>美国总数据的</a:t>
            </a:r>
            <a:r>
              <a:rPr lang="en-US" altLang="zh-CN" sz="2000" b="1" kern="100" dirty="0">
                <a:effectLst/>
                <a:ea typeface="仿宋_GB2312"/>
                <a:cs typeface="仿宋_GB2312"/>
              </a:rPr>
              <a:t>50%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，同比增速远快于他们。所以可以预见到的是，在未来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5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年内，</a:t>
            </a:r>
            <a:r>
              <a:rPr lang="en-US" altLang="zh-CN" sz="2000" kern="100" dirty="0">
                <a:effectLst/>
                <a:ea typeface="仿宋_GB2312"/>
                <a:cs typeface="仿宋_GB2312"/>
              </a:rPr>
              <a:t>UDI</a:t>
            </a:r>
            <a:r>
              <a:rPr lang="zh-CN" altLang="en-US" sz="2000" kern="100" dirty="0">
                <a:effectLst/>
                <a:ea typeface="仿宋_GB2312"/>
                <a:cs typeface="仿宋_GB2312"/>
              </a:rPr>
              <a:t>还将快速推进，数据量将快速增长，覆盖全部二类、三类产品，以及部分一类产品。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5621020" y="2867208"/>
            <a:ext cx="5443220" cy="1295399"/>
          </a:xfrm>
        </p:spPr>
        <p:txBody>
          <a:bodyPr>
            <a:noAutofit/>
          </a:bodyPr>
          <a:lstStyle/>
          <a:p>
            <a:r>
              <a:rPr lang="zh-CN" altLang="en-US" sz="4400" dirty="0"/>
              <a:t>企业实施中</a:t>
            </a:r>
            <a:endParaRPr lang="en-US" altLang="zh-CN" sz="4400" dirty="0"/>
          </a:p>
          <a:p>
            <a:r>
              <a:rPr lang="zh-CN" altLang="en-US" sz="4400" dirty="0"/>
              <a:t>可能遇到的问题</a:t>
            </a:r>
            <a:endParaRPr lang="en-US" altLang="zh-CN" sz="4400" dirty="0"/>
          </a:p>
        </p:txBody>
      </p:sp>
      <p:sp>
        <p:nvSpPr>
          <p:cNvPr id="6" name="内容占位符 1">
            <a:extLst>
              <a:ext uri="{FF2B5EF4-FFF2-40B4-BE49-F238E27FC236}">
                <a16:creationId xmlns:a16="http://schemas.microsoft.com/office/drawing/2014/main" id="{679F3E39-F11E-43D7-A17D-F5AE06FFD48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5885" y="2955004"/>
            <a:ext cx="1393825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CN" sz="6600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5783325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50640" y="190500"/>
            <a:ext cx="2183130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难点问题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64210" y="1113790"/>
            <a:ext cx="10447655" cy="5326380"/>
            <a:chOff x="1046" y="3153"/>
            <a:chExt cx="16453" cy="6614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383" y="3411"/>
              <a:ext cx="16116" cy="635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266CBA">
                  <a:alpha val="50000"/>
                </a:srgbClr>
              </a:solidFill>
            </a:ln>
          </p:spPr>
          <p:style>
            <a:lnRef idx="2">
              <a:srgbClr val="266CBA">
                <a:shade val="50000"/>
              </a:srgbClr>
            </a:lnRef>
            <a:fillRef idx="1">
              <a:srgbClr val="266CBA"/>
            </a:fillRef>
            <a:effectRef idx="0">
              <a:srgbClr val="266CBA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矩形 13"/>
            <p:cNvSpPr/>
            <p:nvPr>
              <p:custDataLst>
                <p:tags r:id="rId3"/>
              </p:custDataLst>
            </p:nvPr>
          </p:nvSpPr>
          <p:spPr>
            <a:xfrm>
              <a:off x="1046" y="3153"/>
              <a:ext cx="16116" cy="6356"/>
            </a:xfrm>
            <a:prstGeom prst="rect">
              <a:avLst/>
            </a:prstGeom>
            <a:noFill/>
            <a:ln w="19050">
              <a:solidFill>
                <a:srgbClr val="266CBA">
                  <a:alpha val="20000"/>
                </a:srgbClr>
              </a:solidFill>
              <a:prstDash val="sysDash"/>
            </a:ln>
          </p:spPr>
          <p:style>
            <a:lnRef idx="2">
              <a:srgbClr val="266CBA">
                <a:shade val="50000"/>
              </a:srgbClr>
            </a:lnRef>
            <a:fillRef idx="1">
              <a:srgbClr val="266CBA"/>
            </a:fillRef>
            <a:effectRef idx="0">
              <a:srgbClr val="266CBA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107440" y="1617345"/>
            <a:ext cx="972375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企业不熟悉UDI的法规，怎样才能保证实施的合规性？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2、企业不了解</a:t>
            </a: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实施流程，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实施过程中每个环节会涉及哪些成本？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企业自身不同规格型号、不同包装等级的产品，应该如何编码才能合规？使用单元、产品本体是否需要编码，如何编码？如果出现错误会有什么风险？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4、企业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已有商品条码，是否需要申领</a:t>
            </a: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编码？商品条码和</a:t>
            </a: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编码的区别在哪？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按照新的法规规定，企业在注册证备案和延续时，需要先提供UDI编码，这个编码与后续企正式生产时的编码是否一致，有什么关系？</a:t>
            </a:r>
            <a:endParaRPr lang="en-US" altLang="zh-CN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DI上传国家药监局要如何操作，准备哪些材料，如何填写，有疑问的话咨询谁？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7、</a:t>
            </a: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DI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申报之后，哪些情况下需要进行变更？怎么变更？</a:t>
            </a:r>
            <a:endParaRPr lang="en-US" altLang="zh-CN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、套件、组合类的产品怎么生成</a:t>
            </a: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DI 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，如何进行赋码？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142326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50640" y="190500"/>
            <a:ext cx="2183130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难点问题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64210" y="1113790"/>
            <a:ext cx="10447655" cy="5326380"/>
            <a:chOff x="1046" y="3153"/>
            <a:chExt cx="16453" cy="6614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383" y="3411"/>
              <a:ext cx="16116" cy="635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266CBA">
                  <a:alpha val="50000"/>
                </a:srgbClr>
              </a:solidFill>
            </a:ln>
          </p:spPr>
          <p:style>
            <a:lnRef idx="2">
              <a:srgbClr val="266CBA">
                <a:shade val="50000"/>
              </a:srgbClr>
            </a:lnRef>
            <a:fillRef idx="1">
              <a:srgbClr val="266CBA"/>
            </a:fillRef>
            <a:effectRef idx="0">
              <a:srgbClr val="266CBA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矩形 13"/>
            <p:cNvSpPr/>
            <p:nvPr>
              <p:custDataLst>
                <p:tags r:id="rId3"/>
              </p:custDataLst>
            </p:nvPr>
          </p:nvSpPr>
          <p:spPr>
            <a:xfrm>
              <a:off x="1046" y="3153"/>
              <a:ext cx="16116" cy="6356"/>
            </a:xfrm>
            <a:prstGeom prst="rect">
              <a:avLst/>
            </a:prstGeom>
            <a:noFill/>
            <a:ln w="19050">
              <a:solidFill>
                <a:srgbClr val="266CBA">
                  <a:alpha val="20000"/>
                </a:srgbClr>
              </a:solidFill>
              <a:prstDash val="sysDash"/>
            </a:ln>
          </p:spPr>
          <p:style>
            <a:lnRef idx="2">
              <a:srgbClr val="266CBA">
                <a:shade val="50000"/>
              </a:srgbClr>
            </a:lnRef>
            <a:fillRef idx="1">
              <a:srgbClr val="266CBA"/>
            </a:fillRef>
            <a:effectRef idx="0">
              <a:srgbClr val="266CBA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107440" y="1757045"/>
            <a:ext cx="9723755" cy="405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sz="100" dirty="0">
              <a:solidFill>
                <a:srgbClr val="003F9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PI编码生成后是否需要校验？如何开展存量管理？是否清晰</a:t>
            </a: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数据管理要求？</a:t>
            </a:r>
            <a:endParaRPr lang="en-US" altLang="zh-CN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、标签设计时如何满足法规的需求以及下游经销商、使用机构的扫码需求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已完成的UDI编码数据，法规上要求企业要有一个稳定，可扩展的数据库，这个数据库如何建设？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是否了解出口和内销编码差异以及处理方式？</a:t>
            </a:r>
            <a:endParaRPr lang="en-US" altLang="zh-CN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企业的UDI数据终究是要用起来的，企业现在已经存在生产管理系统，ERP系统，仓库管理系统，销售系统等，应该如何跟我UDI数据相关联？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如何打印赋码，有哪些形式，具体到企业应该采取什么形式？</a:t>
            </a:r>
          </a:p>
          <a:p>
            <a:endParaRPr lang="zh-CN" altLang="en-US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能否通过UDI实施的契机，提升企业的整体的信息化水平？</a:t>
            </a:r>
            <a:endParaRPr lang="en-US" altLang="zh-CN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1600" dirty="0">
              <a:solidFill>
                <a:srgbClr val="454545">
                  <a:hueOff val="0"/>
                  <a:satOff val="0"/>
                  <a:lumOff val="0"/>
                  <a:alphaOff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16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、企业现有产线无法支持所有产品全面实施</a:t>
            </a:r>
            <a:r>
              <a:rPr lang="en-US" altLang="zh-CN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dirty="0">
                <a:solidFill>
                  <a:srgbClr val="454545">
                    <a:hueOff val="0"/>
                    <a:satOff val="0"/>
                    <a:lumOff val="0"/>
                    <a:alphaOff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，如何高性价比的开展完善、升级？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5621020" y="3089275"/>
            <a:ext cx="3973649" cy="737870"/>
          </a:xfrm>
        </p:spPr>
        <p:txBody>
          <a:bodyPr>
            <a:noAutofit/>
          </a:bodyPr>
          <a:lstStyle/>
          <a:p>
            <a:pPr algn="dist"/>
            <a:r>
              <a:rPr lang="zh-CN" altLang="en-US" sz="4400" dirty="0"/>
              <a:t>平台功能简介</a:t>
            </a:r>
            <a:endParaRPr lang="zh-CN" sz="4400" dirty="0"/>
          </a:p>
        </p:txBody>
      </p:sp>
      <p:sp>
        <p:nvSpPr>
          <p:cNvPr id="6" name="内容占位符 1">
            <a:extLst>
              <a:ext uri="{FF2B5EF4-FFF2-40B4-BE49-F238E27FC236}">
                <a16:creationId xmlns:a16="http://schemas.microsoft.com/office/drawing/2014/main" id="{08D00643-0C3F-4C37-9CA6-19AE59982D8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5885" y="2955004"/>
            <a:ext cx="1393825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CN" sz="6600" b="1" dirty="0"/>
              <a:t>02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50640" y="203200"/>
            <a:ext cx="2312670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公共平台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488D5A-B449-4066-935D-8BA42F54DB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985" y="1010842"/>
            <a:ext cx="8535078" cy="55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8332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98582" y="154989"/>
            <a:ext cx="2197418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功能介绍</a:t>
            </a:r>
          </a:p>
        </p:txBody>
      </p:sp>
      <p:sp>
        <p:nvSpPr>
          <p:cNvPr id="22" name="矩形: 圆角 1128"/>
          <p:cNvSpPr/>
          <p:nvPr>
            <p:custDataLst>
              <p:tags r:id="rId2"/>
            </p:custDataLst>
          </p:nvPr>
        </p:nvSpPr>
        <p:spPr>
          <a:xfrm>
            <a:off x="581025" y="1660524"/>
            <a:ext cx="11001375" cy="4587876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 w="12700">
            <a:solidFill>
              <a:srgbClr val="3063BF">
                <a:alpha val="50000"/>
              </a:srgbClr>
            </a:solidFill>
          </a:ln>
          <a:effectLst>
            <a:outerShdw blurRad="50800" dist="76200" dir="5400000" algn="t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itle 6"/>
          <p:cNvSpPr txBox="1"/>
          <p:nvPr>
            <p:custDataLst>
              <p:tags r:id="rId3"/>
            </p:custDataLst>
          </p:nvPr>
        </p:nvSpPr>
        <p:spPr>
          <a:xfrm>
            <a:off x="926465" y="1550670"/>
            <a:ext cx="10046335" cy="458787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 fontScale="9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400050" lvl="0" indent="-4000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  <a:buAutoNum type="ea1JpnChsDbPeriod"/>
            </a:pPr>
            <a:r>
              <a:rPr lang="zh-CN" altLang="en-US" sz="20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专家一对一合规指导</a:t>
            </a:r>
          </a:p>
          <a:p>
            <a:pPr marL="749300" lvl="1" indent="-30480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zh-CN" altLang="en-US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官方发码专家根据企业实际情况，制定全流程UDI合规方案，减少企业试错成本，降低合规风险；</a:t>
            </a:r>
          </a:p>
          <a:p>
            <a:pPr marL="749300" lvl="1" indent="-30480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zh-CN" altLang="en-US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专家手把手指导，“海底捞”式的服务，让企业无后顾之忧；</a:t>
            </a:r>
          </a:p>
          <a:p>
            <a:pPr marL="749300" lvl="1" indent="-30480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zh-CN" altLang="en-US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平台及时推送行业政策和趋势分析，定期组织相关知识培训，帮助企业把握政策方向。</a:t>
            </a:r>
          </a:p>
          <a:p>
            <a:pPr marL="444500" lvl="1" indent="0" algn="l" font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</a:pPr>
            <a:endParaRPr lang="zh-CN" altLang="en-US" sz="1600" spc="1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00050" lvl="0" indent="-4000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  <a:buAutoNum type="ea1JpnChsDbPeriod"/>
            </a:pPr>
            <a:r>
              <a:rPr lang="zh-CN" altLang="en-US" sz="20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DI自动发码/编码</a:t>
            </a:r>
          </a:p>
          <a:p>
            <a:pPr marL="44450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</a:pPr>
            <a:r>
              <a:rPr lang="en-US" altLang="zh-CN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 </a:t>
            </a:r>
            <a:r>
              <a:rPr lang="zh-CN" altLang="en-US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根据企业产品规格、包装类型，一键生成符合UDI规则的编码，简便、合规，降低失误风险；</a:t>
            </a:r>
          </a:p>
          <a:p>
            <a:pPr marL="44450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</a:pPr>
            <a:r>
              <a:rPr lang="en-US" altLang="zh-CN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支持批量操作，企业可将所有产品信息填入预制的模板中，即可自动导入系统，并批量自动生成DI，有效提高工作效率；</a:t>
            </a:r>
          </a:p>
          <a:p>
            <a:pPr marL="44450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</a:pPr>
            <a:r>
              <a:rPr lang="en-US" altLang="zh-CN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 </a:t>
            </a:r>
            <a:r>
              <a:rPr lang="zh-CN" altLang="en-US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平台具备自动纠错功能，可在填写信息阶段自动同步检测，将错误扼杀于摇篮，避免提交后出错导致返工问题，从而大大提高工作效率。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81025" y="1034078"/>
            <a:ext cx="10339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一站式帮助企业开展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UDI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的实施</a:t>
            </a:r>
          </a:p>
        </p:txBody>
      </p:sp>
    </p:spTree>
    <p:extLst>
      <p:ext uri="{BB962C8B-B14F-4D97-AF65-F5344CB8AC3E}">
        <p14:creationId xmlns:p14="http://schemas.microsoft.com/office/powerpoint/2010/main" val="12818116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4"/>
          <p:cNvSpPr/>
          <p:nvPr>
            <p:custDataLst>
              <p:tags r:id="rId1"/>
            </p:custDataLst>
          </p:nvPr>
        </p:nvSpPr>
        <p:spPr>
          <a:xfrm>
            <a:off x="914359" y="1699879"/>
            <a:ext cx="10363283" cy="4114833"/>
          </a:xfrm>
          <a:custGeom>
            <a:avLst/>
            <a:gdLst>
              <a:gd name="connsiteX0" fmla="*/ 0 w 9899943"/>
              <a:gd name="connsiteY0" fmla="*/ 0 h 4048220"/>
              <a:gd name="connsiteX1" fmla="*/ 9899943 w 9899943"/>
              <a:gd name="connsiteY1" fmla="*/ 0 h 4048220"/>
              <a:gd name="connsiteX2" fmla="*/ 9899943 w 9899943"/>
              <a:gd name="connsiteY2" fmla="*/ 4048220 h 4048220"/>
              <a:gd name="connsiteX3" fmla="*/ 0 w 9899943"/>
              <a:gd name="connsiteY3" fmla="*/ 4048220 h 4048220"/>
              <a:gd name="connsiteX4" fmla="*/ 0 w 9899943"/>
              <a:gd name="connsiteY4" fmla="*/ 0 h 4048220"/>
              <a:gd name="connsiteX0-1" fmla="*/ 0 w 9899943"/>
              <a:gd name="connsiteY0-2" fmla="*/ 0 h 4048220"/>
              <a:gd name="connsiteX1-3" fmla="*/ 9899943 w 9899943"/>
              <a:gd name="connsiteY1-4" fmla="*/ 0 h 4048220"/>
              <a:gd name="connsiteX2-5" fmla="*/ 9899943 w 9899943"/>
              <a:gd name="connsiteY2-6" fmla="*/ 4048220 h 4048220"/>
              <a:gd name="connsiteX3-7" fmla="*/ 808083 w 9899943"/>
              <a:gd name="connsiteY3-8" fmla="*/ 4043410 h 4048220"/>
              <a:gd name="connsiteX4-9" fmla="*/ 0 w 9899943"/>
              <a:gd name="connsiteY4-10" fmla="*/ 4048220 h 4048220"/>
              <a:gd name="connsiteX5" fmla="*/ 0 w 9899943"/>
              <a:gd name="connsiteY5" fmla="*/ 0 h 4048220"/>
              <a:gd name="connsiteX0-11" fmla="*/ 0 w 9899943"/>
              <a:gd name="connsiteY0-12" fmla="*/ 0 h 4048220"/>
              <a:gd name="connsiteX1-13" fmla="*/ 9899943 w 9899943"/>
              <a:gd name="connsiteY1-14" fmla="*/ 0 h 4048220"/>
              <a:gd name="connsiteX2-15" fmla="*/ 9899943 w 9899943"/>
              <a:gd name="connsiteY2-16" fmla="*/ 4048220 h 4048220"/>
              <a:gd name="connsiteX3-17" fmla="*/ 1730103 w 9899943"/>
              <a:gd name="connsiteY3-18" fmla="*/ 4043410 h 4048220"/>
              <a:gd name="connsiteX4-19" fmla="*/ 808083 w 9899943"/>
              <a:gd name="connsiteY4-20" fmla="*/ 4043410 h 4048220"/>
              <a:gd name="connsiteX5-21" fmla="*/ 0 w 9899943"/>
              <a:gd name="connsiteY5-22" fmla="*/ 4048220 h 4048220"/>
              <a:gd name="connsiteX6" fmla="*/ 0 w 9899943"/>
              <a:gd name="connsiteY6" fmla="*/ 0 h 4048220"/>
              <a:gd name="connsiteX0-23" fmla="*/ 808083 w 9899943"/>
              <a:gd name="connsiteY0-24" fmla="*/ 4043410 h 4134850"/>
              <a:gd name="connsiteX1-25" fmla="*/ 0 w 9899943"/>
              <a:gd name="connsiteY1-26" fmla="*/ 4048220 h 4134850"/>
              <a:gd name="connsiteX2-27" fmla="*/ 0 w 9899943"/>
              <a:gd name="connsiteY2-28" fmla="*/ 0 h 4134850"/>
              <a:gd name="connsiteX3-29" fmla="*/ 9899943 w 9899943"/>
              <a:gd name="connsiteY3-30" fmla="*/ 0 h 4134850"/>
              <a:gd name="connsiteX4-31" fmla="*/ 9899943 w 9899943"/>
              <a:gd name="connsiteY4-32" fmla="*/ 4048220 h 4134850"/>
              <a:gd name="connsiteX5-33" fmla="*/ 1730103 w 9899943"/>
              <a:gd name="connsiteY5-34" fmla="*/ 4043410 h 4134850"/>
              <a:gd name="connsiteX6-35" fmla="*/ 899523 w 9899943"/>
              <a:gd name="connsiteY6-36" fmla="*/ 4134850 h 4134850"/>
              <a:gd name="connsiteX0-37" fmla="*/ 808083 w 9899943"/>
              <a:gd name="connsiteY0-38" fmla="*/ 4043410 h 4048220"/>
              <a:gd name="connsiteX1-39" fmla="*/ 0 w 9899943"/>
              <a:gd name="connsiteY1-40" fmla="*/ 4048220 h 4048220"/>
              <a:gd name="connsiteX2-41" fmla="*/ 0 w 9899943"/>
              <a:gd name="connsiteY2-42" fmla="*/ 0 h 4048220"/>
              <a:gd name="connsiteX3-43" fmla="*/ 9899943 w 9899943"/>
              <a:gd name="connsiteY3-44" fmla="*/ 0 h 4048220"/>
              <a:gd name="connsiteX4-45" fmla="*/ 9899943 w 9899943"/>
              <a:gd name="connsiteY4-46" fmla="*/ 4048220 h 4048220"/>
              <a:gd name="connsiteX5-47" fmla="*/ 1730103 w 9899943"/>
              <a:gd name="connsiteY5-48" fmla="*/ 4043410 h 40482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9899943" h="4048220">
                <a:moveTo>
                  <a:pt x="808083" y="4043410"/>
                </a:moveTo>
                <a:lnTo>
                  <a:pt x="0" y="4048220"/>
                </a:lnTo>
                <a:lnTo>
                  <a:pt x="0" y="0"/>
                </a:lnTo>
                <a:lnTo>
                  <a:pt x="9899943" y="0"/>
                </a:lnTo>
                <a:lnTo>
                  <a:pt x="9899943" y="4048220"/>
                </a:lnTo>
                <a:lnTo>
                  <a:pt x="1730103" y="4043410"/>
                </a:lnTo>
              </a:path>
            </a:pathLst>
          </a:custGeom>
          <a:noFill/>
          <a:ln w="3492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Oval 5"/>
          <p:cNvSpPr/>
          <p:nvPr>
            <p:custDataLst>
              <p:tags r:id="rId2"/>
            </p:custDataLst>
          </p:nvPr>
        </p:nvSpPr>
        <p:spPr>
          <a:xfrm>
            <a:off x="1935480" y="5537200"/>
            <a:ext cx="633095" cy="63309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4" name="衬底"/>
          <p:cNvSpPr/>
          <p:nvPr>
            <p:custDataLst>
              <p:tags r:id="rId3"/>
            </p:custDataLst>
          </p:nvPr>
        </p:nvSpPr>
        <p:spPr>
          <a:xfrm>
            <a:off x="5944073" y="1109985"/>
            <a:ext cx="5028565" cy="502793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27000" dist="38100" dir="5400000" algn="t" rotWithShape="0">
              <a:srgbClr val="0D0D0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itle 6"/>
          <p:cNvSpPr txBox="1"/>
          <p:nvPr>
            <p:custDataLst>
              <p:tags r:id="rId4"/>
            </p:custDataLst>
          </p:nvPr>
        </p:nvSpPr>
        <p:spPr>
          <a:xfrm>
            <a:off x="1157605" y="1925320"/>
            <a:ext cx="4568825" cy="352298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ea"/>
            </a:pPr>
            <a:r>
              <a:rPr lang="zh-CN" altLang="en-US" sz="1800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三.  注册证管理</a:t>
            </a:r>
          </a:p>
          <a:p>
            <a:pPr marL="0" lvl="0" indent="-28575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据最新法规要求，新产品注册或者注册证延续登记时，需提前准备好DI。为确保合规，UDI公共平台可先生成DI，供注册使用，后期注册证申请完成后，再进一步完善具体信息。帮助未获得注册备案证的企业，可以在注册时提交UDI。</a:t>
            </a:r>
          </a:p>
        </p:txBody>
      </p: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6248400" y="1395095"/>
            <a:ext cx="4724400" cy="44196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</a:pPr>
            <a:r>
              <a:rPr lang="zh-CN" altLang="en-US" sz="1800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四</a:t>
            </a:r>
            <a:r>
              <a:rPr altLang="zh-CN" sz="1800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 </a:t>
            </a:r>
            <a:r>
              <a:rPr lang="zh-CN" altLang="en-US" sz="1800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DI自动申报/批量申报</a:t>
            </a:r>
          </a:p>
          <a:p>
            <a:pPr marL="285750" lvl="0" indent="-28575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 UDI公共平台可直接对接药监局数据库，一键完成DI上报，避免因药监局网站不稳定导致的上报失败问题；</a:t>
            </a:r>
          </a:p>
          <a:p>
            <a:pPr marL="285750" lvl="0" indent="-28575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产品信息在平台录入一次即可，无需在国家药监局重复录入，减少企业重复性工作，提高效率；</a:t>
            </a:r>
          </a:p>
          <a:p>
            <a:pPr marL="285750" lvl="0" indent="-28575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 药监局上传模板无纠错功能UDI公共平台自带纠错，可避免出错风险。</a:t>
            </a:r>
          </a:p>
        </p:txBody>
      </p:sp>
      <p:sp>
        <p:nvSpPr>
          <p:cNvPr id="8" name="标题 30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898582" y="154989"/>
            <a:ext cx="2197418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功能介绍</a:t>
            </a:r>
          </a:p>
        </p:txBody>
      </p:sp>
    </p:spTree>
    <p:extLst>
      <p:ext uri="{BB962C8B-B14F-4D97-AF65-F5344CB8AC3E}">
        <p14:creationId xmlns:p14="http://schemas.microsoft.com/office/powerpoint/2010/main" val="360379592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394960" y="1642745"/>
            <a:ext cx="6400800" cy="4264025"/>
            <a:chOff x="7830" y="2368"/>
            <a:chExt cx="10080" cy="6715"/>
          </a:xfrm>
        </p:grpSpPr>
        <p:sp>
          <p:nvSpPr>
            <p:cNvPr id="13" name="矩形 12"/>
            <p:cNvSpPr/>
            <p:nvPr>
              <p:custDataLst>
                <p:tags r:id="rId4"/>
              </p:custDataLst>
            </p:nvPr>
          </p:nvSpPr>
          <p:spPr>
            <a:xfrm>
              <a:off x="7830" y="2368"/>
              <a:ext cx="10080" cy="661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214" y="2663"/>
              <a:ext cx="9353" cy="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indent="0" algn="l" fontAlgn="ctr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Font typeface="+mj-ea"/>
                <a:buNone/>
              </a:pPr>
              <a:r>
                <a:rPr lang="zh-CN" altLang="en-US" b="1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六</a:t>
              </a:r>
              <a:r>
                <a:rPr lang="en-US" altLang="zh-CN" b="1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.  </a:t>
              </a:r>
              <a:r>
                <a:rPr lang="zh-CN" altLang="en-US" b="1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UDI数据管理</a:t>
              </a:r>
              <a:endParaRPr lang="zh-CN" altLang="en-US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444500" lvl="1" indent="0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+mj-lt"/>
                <a:buNone/>
              </a:pPr>
              <a:r>
                <a:rPr lang="en-US" altLang="zh-CN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1.  </a:t>
              </a:r>
              <a:r>
                <a:rPr lang="zh-CN" altLang="en-US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UDI公共平台为各企业均配置公有云进行数据管理，数据库统一管理、统一维护，在保障数据安全、稳定、可靠的前提下，为企业节省服务器采购、数据库开发、设备和软件维护等成本。</a:t>
              </a:r>
              <a:endPara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444500" lvl="1" indent="0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+mj-lt"/>
                <a:buNone/>
              </a:pPr>
              <a:r>
                <a:rPr lang="en-US" altLang="zh-CN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2.  </a:t>
              </a:r>
              <a:r>
                <a:rPr lang="zh-CN" altLang="en-US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UDI数据可以实现多部门调用和多点登陆，任意电脑，只要能联网，就可以登陆操作，随时随地，方便快捷；</a:t>
              </a:r>
              <a:endPara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444500" lvl="1" indent="0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+mj-lt"/>
                <a:buNone/>
              </a:pPr>
              <a:r>
                <a:rPr lang="en-US" altLang="zh-CN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3.  </a:t>
              </a:r>
              <a:r>
                <a:rPr lang="zh-CN" altLang="en-US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通过UDI公共平台，可以实现国内外UDI数据统一管理，全球的数据在同一个平台进行管理，避免企业的重复投入；</a:t>
              </a:r>
              <a:endPara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endPara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2450" y="1210945"/>
            <a:ext cx="4436110" cy="5126990"/>
            <a:chOff x="1590" y="1867"/>
            <a:chExt cx="6986" cy="8074"/>
          </a:xfrm>
        </p:grpSpPr>
        <p:sp>
          <p:nvSpPr>
            <p:cNvPr id="2" name="矩形 3"/>
            <p:cNvSpPr/>
            <p:nvPr>
              <p:custDataLst>
                <p:tags r:id="rId2"/>
              </p:custDataLst>
            </p:nvPr>
          </p:nvSpPr>
          <p:spPr>
            <a:xfrm>
              <a:off x="1590" y="1867"/>
              <a:ext cx="6986" cy="80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itle 6"/>
            <p:cNvSpPr txBox="1"/>
            <p:nvPr>
              <p:custDataLst>
                <p:tags r:id="rId3"/>
              </p:custDataLst>
            </p:nvPr>
          </p:nvSpPr>
          <p:spPr>
            <a:xfrm>
              <a:off x="1590" y="2514"/>
              <a:ext cx="6611" cy="7398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63500" tIns="25400" rIns="63500" bIns="25400" anchor="b" anchorCtr="0"/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lvl="0" indent="0" algn="l" fontAlgn="ctr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Font typeface="+mj-ea"/>
              </a:pPr>
              <a:r>
                <a:rPr lang="zh-CN" altLang="en-US" sz="1800" b="1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五</a:t>
              </a:r>
              <a:r>
                <a:rPr altLang="zh-CN" sz="1800" b="1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.  </a:t>
              </a:r>
              <a:r>
                <a:rPr lang="zh-CN" altLang="en-US" sz="1800" b="1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PI自动编码</a:t>
              </a:r>
            </a:p>
            <a:p>
              <a:pPr marL="749300" lvl="1" indent="-304800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+mj-lt"/>
                <a:buAutoNum type="arabicPeriod"/>
              </a:pPr>
              <a:r>
                <a:rPr lang="zh-CN" altLang="en-US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自动生成符合UDI标准的PI编码，并自动录入数据库保存，平台可保证PI编码的合规性、存储稳定性，避免企业自行编码导致的不合规、管理不当出现的丢失、破损、版本错乱等问题；</a:t>
              </a:r>
            </a:p>
            <a:p>
              <a:pPr marL="749300" lvl="1" indent="-304800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+mj-lt"/>
                <a:buAutoNum type="arabicPeriod"/>
              </a:pPr>
              <a:r>
                <a:rPr lang="zh-CN" altLang="en-US" sz="1600" spc="10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平台兼容国家药监局认可的多种码制，企业由于历史原因购买了其他编码机构的编码，在中广汇智-UDI公共平台同样可以生成对应标准的PI，并进行管理。</a:t>
              </a:r>
            </a:p>
            <a:p>
              <a:pPr marL="400050" lvl="0" indent="-400050" algn="l" fontAlgn="ctr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Font typeface="+mj-ea"/>
                <a:buAutoNum type="ea1JpnChsDbPeriod"/>
              </a:pPr>
              <a:endParaRPr lang="zh-CN" altLang="en-US" sz="1600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9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98582" y="154989"/>
            <a:ext cx="2197418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功能介绍</a:t>
            </a:r>
          </a:p>
        </p:txBody>
      </p:sp>
    </p:spTree>
    <p:extLst>
      <p:ext uri="{BB962C8B-B14F-4D97-AF65-F5344CB8AC3E}">
        <p14:creationId xmlns:p14="http://schemas.microsoft.com/office/powerpoint/2010/main" val="257352217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5937250" y="873760"/>
            <a:ext cx="6254750" cy="5984240"/>
          </a:xfrm>
          <a:prstGeom prst="rect">
            <a:avLst/>
          </a:prstGeom>
          <a:solidFill>
            <a:srgbClr val="EA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6"/>
          <p:cNvSpPr txBox="1"/>
          <p:nvPr>
            <p:custDataLst>
              <p:tags r:id="rId2"/>
            </p:custDataLst>
          </p:nvPr>
        </p:nvSpPr>
        <p:spPr>
          <a:xfrm>
            <a:off x="914320" y="1837676"/>
            <a:ext cx="4483303" cy="2684003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</a:pP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</a:t>
            </a:r>
            <a:r>
              <a:rPr altLang="zh-CN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 </a:t>
            </a: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标签设计/对接打印机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indent="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</a:pP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平台专家提供标签设计及打印指导，避免企业因对法规理解不到位出现的标签设计问题；</a:t>
            </a:r>
          </a:p>
          <a:p>
            <a:pPr lvl="0" indent="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</a:pP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  提供在线打印、离线打印等多种方案，根据企业实际情况进行设计部署，降低企业生产线改造费用。</a:t>
            </a:r>
          </a:p>
        </p:txBody>
      </p:sp>
      <p:sp>
        <p:nvSpPr>
          <p:cNvPr id="14" name="Title 6"/>
          <p:cNvSpPr txBox="1"/>
          <p:nvPr>
            <p:custDataLst>
              <p:tags r:id="rId3"/>
            </p:custDataLst>
          </p:nvPr>
        </p:nvSpPr>
        <p:spPr>
          <a:xfrm>
            <a:off x="6751523" y="969134"/>
            <a:ext cx="4419625" cy="47244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-28575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</a:t>
            </a:r>
            <a:r>
              <a:rPr altLang="zh-CN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 </a:t>
            </a: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数据应用</a:t>
            </a:r>
          </a:p>
          <a:p>
            <a:pPr marL="0" lvl="0" indent="-28575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 具有完备的API数据接口，可将UDI数据无缝对接公司信息化系统（ERP，MES，WMS等），企业直接抓取</a:t>
            </a: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数据，同时不会泄露企业原有的信息；</a:t>
            </a:r>
          </a:p>
          <a:p>
            <a:pPr marL="0" lvl="0" indent="-28575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 通过</a:t>
            </a: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API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数据接口对接各类功能系统，在</a:t>
            </a: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数据库的基础上开展数据关联、防伪、放窜货、溯源等应用。</a:t>
            </a:r>
          </a:p>
        </p:txBody>
      </p:sp>
      <p:sp>
        <p:nvSpPr>
          <p:cNvPr id="6" name="标题 30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898581" y="154989"/>
            <a:ext cx="3123655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赋码、应用</a:t>
            </a:r>
          </a:p>
        </p:txBody>
      </p:sp>
    </p:spTree>
    <p:extLst>
      <p:ext uri="{BB962C8B-B14F-4D97-AF65-F5344CB8AC3E}">
        <p14:creationId xmlns:p14="http://schemas.microsoft.com/office/powerpoint/2010/main" val="136046007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912870" y="110601"/>
            <a:ext cx="2183130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赋码设备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169" y="1474126"/>
            <a:ext cx="3271176" cy="2706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327754" y="4410960"/>
            <a:ext cx="3918006" cy="1936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基于工业级打码机的赋码方案。可以通过</a:t>
            </a:r>
            <a:r>
              <a:rPr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数据文件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直接企业的工业级打码设备。该方案，价格低廉，部署快捷，适合产量较小，自动化程度较低的企业用户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5" name="内容占位符 3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241" y="1474126"/>
            <a:ext cx="3112757" cy="2706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6597823" y="4410960"/>
            <a:ext cx="3595371" cy="152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离线赋码设备，通过对生产线的简易改造，实现离线自动打码赋码，是一种极低成本的产线改造自动化赋码方案。</a:t>
            </a:r>
          </a:p>
        </p:txBody>
      </p:sp>
    </p:spTree>
    <p:extLst>
      <p:ext uri="{BB962C8B-B14F-4D97-AF65-F5344CB8AC3E}">
        <p14:creationId xmlns:p14="http://schemas.microsoft.com/office/powerpoint/2010/main" val="402600375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6"/>
          <p:cNvSpPr txBox="1"/>
          <p:nvPr>
            <p:custDataLst>
              <p:tags r:id="rId1"/>
            </p:custDataLst>
          </p:nvPr>
        </p:nvSpPr>
        <p:spPr>
          <a:xfrm>
            <a:off x="193040" y="619881"/>
            <a:ext cx="11196320" cy="2239873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1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endParaRPr lang="zh-CN" altLang="en-US" sz="1600" spc="1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indent="0" algn="l" font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</a:pP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altLang="zh-CN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产线改造方案、包装关联方案、产品溯源方案</a:t>
            </a:r>
          </a:p>
          <a:p>
            <a:pPr marL="28575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据企业实际需求，结合国家药监局及各省市UDI相关法规要求，UDI公共平台发码专家为企业量身打造产线改造、包装关联和产品溯源等方案，在确保合规的前提下，以低风险、高性价比的模式指导企业完成相关改造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768" y="3114267"/>
            <a:ext cx="8692459" cy="3123852"/>
          </a:xfrm>
          <a:prstGeom prst="rect">
            <a:avLst/>
          </a:prstGeom>
        </p:spPr>
      </p:pic>
      <p:sp>
        <p:nvSpPr>
          <p:cNvPr id="8" name="标题 30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898581" y="154989"/>
            <a:ext cx="3123655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</a:t>
            </a:r>
          </a:p>
        </p:txBody>
      </p:sp>
    </p:spTree>
    <p:extLst>
      <p:ext uri="{BB962C8B-B14F-4D97-AF65-F5344CB8AC3E}">
        <p14:creationId xmlns:p14="http://schemas.microsoft.com/office/powerpoint/2010/main" val="76175399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90044" y="965835"/>
            <a:ext cx="10534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企业通过</a:t>
            </a:r>
            <a:r>
              <a:rPr lang="en-US" altLang="zh-CN" sz="20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sz="20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公共平台（</a:t>
            </a:r>
            <a:r>
              <a:rPr lang="en-US" altLang="zh-CN" sz="20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https://udi.idcode.net/</a:t>
            </a:r>
            <a:r>
              <a:rPr lang="zh-CN" altLang="en-US" sz="20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）实现进出口产品同平台管理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01955" y="2057200"/>
            <a:ext cx="11445875" cy="3827947"/>
            <a:chOff x="353" y="2626"/>
            <a:chExt cx="18805" cy="6290"/>
          </a:xfrm>
        </p:grpSpPr>
        <p:sp>
          <p:nvSpPr>
            <p:cNvPr id="3" name="圆角矩形 2"/>
            <p:cNvSpPr/>
            <p:nvPr/>
          </p:nvSpPr>
          <p:spPr>
            <a:xfrm>
              <a:off x="353" y="3160"/>
              <a:ext cx="2545" cy="135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获取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CE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DI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码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（与国内任何编码不可通用）</a:t>
              </a: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55" y="5373"/>
              <a:ext cx="2837" cy="135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获取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FDA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DI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码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（与国内任何编码不可通用）</a:t>
              </a: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465" y="7492"/>
              <a:ext cx="2827" cy="13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平台生成用于中国药监局的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DI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码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929" y="3931"/>
              <a:ext cx="2019" cy="108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CE UDI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数据库开放后，完善信息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6" name="圆角矩形 25"/>
            <p:cNvSpPr/>
            <p:nvPr>
              <p:custDataLst>
                <p:tags r:id="rId1"/>
              </p:custDataLst>
            </p:nvPr>
          </p:nvSpPr>
          <p:spPr>
            <a:xfrm>
              <a:off x="4041" y="5512"/>
              <a:ext cx="2425" cy="108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登录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FDA GUDID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完善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UDI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信息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981" y="7547"/>
              <a:ext cx="2488" cy="12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中国药监局</a:t>
              </a:r>
              <a:b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</a:b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DI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申报</a:t>
              </a:r>
            </a:p>
          </p:txBody>
        </p:sp>
        <p:sp>
          <p:nvSpPr>
            <p:cNvPr id="29" name="圆角矩形 28"/>
            <p:cNvSpPr/>
            <p:nvPr>
              <p:custDataLst>
                <p:tags r:id="rId2"/>
              </p:custDataLst>
            </p:nvPr>
          </p:nvSpPr>
          <p:spPr>
            <a:xfrm>
              <a:off x="6921" y="2626"/>
              <a:ext cx="2022" cy="10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CE PI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生成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0" name="圆角矩形 29"/>
            <p:cNvSpPr/>
            <p:nvPr>
              <p:custDataLst>
                <p:tags r:id="rId3"/>
              </p:custDataLst>
            </p:nvPr>
          </p:nvSpPr>
          <p:spPr>
            <a:xfrm>
              <a:off x="7143" y="5466"/>
              <a:ext cx="1827" cy="11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FDA PI</a:t>
              </a:r>
              <a:b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</a:b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生成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2" name="圆角矩形 31"/>
            <p:cNvSpPr/>
            <p:nvPr>
              <p:custDataLst>
                <p:tags r:id="rId4"/>
              </p:custDataLst>
            </p:nvPr>
          </p:nvSpPr>
          <p:spPr>
            <a:xfrm>
              <a:off x="7145" y="7576"/>
              <a:ext cx="1824" cy="11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中国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PI</a:t>
              </a:r>
              <a:b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</a:b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生成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0171" y="4968"/>
              <a:ext cx="3318" cy="171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企业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UDI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数据库</a:t>
              </a:r>
              <a:b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</a:b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内销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+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出口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同平台管理</a:t>
              </a: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0307" y="2682"/>
              <a:ext cx="3024" cy="154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MES/ERP/WMS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等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企业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信息系统</a:t>
              </a: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10105" y="7676"/>
              <a:ext cx="3440" cy="12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API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接口免费开放企业自主开发更多应用</a:t>
              </a:r>
            </a:p>
          </p:txBody>
        </p:sp>
        <p:sp>
          <p:nvSpPr>
            <p:cNvPr id="36" name="圆角矩形 35"/>
            <p:cNvSpPr/>
            <p:nvPr>
              <p:custDataLst>
                <p:tags r:id="rId5"/>
              </p:custDataLst>
            </p:nvPr>
          </p:nvSpPr>
          <p:spPr>
            <a:xfrm>
              <a:off x="13899" y="5366"/>
              <a:ext cx="1699" cy="11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UDI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标签设计</a:t>
              </a:r>
            </a:p>
          </p:txBody>
        </p:sp>
        <p:sp>
          <p:nvSpPr>
            <p:cNvPr id="37" name="圆角矩形 36"/>
            <p:cNvSpPr/>
            <p:nvPr>
              <p:custDataLst>
                <p:tags r:id="rId6"/>
              </p:custDataLst>
            </p:nvPr>
          </p:nvSpPr>
          <p:spPr>
            <a:xfrm>
              <a:off x="16046" y="5366"/>
              <a:ext cx="1699" cy="11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赋码方案建议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96" y="5226"/>
              <a:ext cx="1062" cy="151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合规贴码销售</a:t>
              </a:r>
            </a:p>
          </p:txBody>
        </p:sp>
        <p:cxnSp>
          <p:nvCxnSpPr>
            <p:cNvPr id="42" name="直接箭头连接符 41"/>
            <p:cNvCxnSpPr>
              <a:stCxn id="3" idx="3"/>
              <a:endCxn id="59" idx="1"/>
            </p:cNvCxnSpPr>
            <p:nvPr>
              <p:custDataLst>
                <p:tags r:id="rId7"/>
              </p:custDataLst>
            </p:nvPr>
          </p:nvCxnSpPr>
          <p:spPr>
            <a:xfrm>
              <a:off x="2898" y="3840"/>
              <a:ext cx="550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>
              <p:custDataLst>
                <p:tags r:id="rId8"/>
              </p:custDataLst>
            </p:nvPr>
          </p:nvCxnSpPr>
          <p:spPr>
            <a:xfrm>
              <a:off x="3345" y="6052"/>
              <a:ext cx="67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/>
            <p:nvPr>
              <p:custDataLst>
                <p:tags r:id="rId9"/>
              </p:custDataLst>
            </p:nvPr>
          </p:nvCxnSpPr>
          <p:spPr>
            <a:xfrm>
              <a:off x="3335" y="8153"/>
              <a:ext cx="58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/>
            <p:cNvCxnSpPr/>
            <p:nvPr>
              <p:custDataLst>
                <p:tags r:id="rId10"/>
              </p:custDataLst>
            </p:nvPr>
          </p:nvCxnSpPr>
          <p:spPr>
            <a:xfrm>
              <a:off x="6485" y="8141"/>
              <a:ext cx="58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/>
            <p:cNvCxnSpPr/>
            <p:nvPr>
              <p:custDataLst>
                <p:tags r:id="rId11"/>
              </p:custDataLst>
            </p:nvPr>
          </p:nvCxnSpPr>
          <p:spPr>
            <a:xfrm flipV="1">
              <a:off x="13545" y="5952"/>
              <a:ext cx="35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>
              <p:custDataLst>
                <p:tags r:id="rId12"/>
              </p:custDataLst>
            </p:nvPr>
          </p:nvCxnSpPr>
          <p:spPr>
            <a:xfrm>
              <a:off x="15623" y="5952"/>
              <a:ext cx="358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/>
            <p:cNvCxnSpPr/>
            <p:nvPr>
              <p:custDataLst>
                <p:tags r:id="rId13"/>
              </p:custDataLst>
            </p:nvPr>
          </p:nvCxnSpPr>
          <p:spPr>
            <a:xfrm>
              <a:off x="17745" y="5952"/>
              <a:ext cx="358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>
              <p:custDataLst>
                <p:tags r:id="rId14"/>
              </p:custDataLst>
            </p:nvPr>
          </p:nvCxnSpPr>
          <p:spPr>
            <a:xfrm rot="10800000" flipH="1">
              <a:off x="11774" y="4229"/>
              <a:ext cx="8" cy="8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/>
            <p:cNvCxnSpPr/>
            <p:nvPr>
              <p:custDataLst>
                <p:tags r:id="rId15"/>
              </p:custDataLst>
            </p:nvPr>
          </p:nvCxnSpPr>
          <p:spPr>
            <a:xfrm flipH="1">
              <a:off x="11823" y="6797"/>
              <a:ext cx="8" cy="8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圆角矩形 58"/>
            <p:cNvSpPr/>
            <p:nvPr/>
          </p:nvSpPr>
          <p:spPr>
            <a:xfrm>
              <a:off x="3448" y="3147"/>
              <a:ext cx="2825" cy="1387"/>
            </a:xfrm>
            <a:prstGeom prst="roundRect">
              <a:avLst/>
            </a:prstGeom>
            <a:solidFill>
              <a:srgbClr val="4472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建立企业数据库，储存并管理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UDI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信息</a:t>
              </a:r>
            </a:p>
          </p:txBody>
        </p:sp>
        <p:cxnSp>
          <p:nvCxnSpPr>
            <p:cNvPr id="60" name="直接箭头连接符 59"/>
            <p:cNvCxnSpPr/>
            <p:nvPr>
              <p:custDataLst>
                <p:tags r:id="rId16"/>
              </p:custDataLst>
            </p:nvPr>
          </p:nvCxnSpPr>
          <p:spPr>
            <a:xfrm>
              <a:off x="6504" y="6098"/>
              <a:ext cx="58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8940285" y="5464190"/>
            <a:ext cx="2958345" cy="611519"/>
            <a:chOff x="13548" y="2867"/>
            <a:chExt cx="5654" cy="1168"/>
          </a:xfrm>
        </p:grpSpPr>
        <p:sp>
          <p:nvSpPr>
            <p:cNvPr id="63" name="圆角矩形 62"/>
            <p:cNvSpPr/>
            <p:nvPr/>
          </p:nvSpPr>
          <p:spPr>
            <a:xfrm>
              <a:off x="13548" y="2915"/>
              <a:ext cx="1056" cy="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3548" y="3533"/>
              <a:ext cx="1056" cy="44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4771" y="2867"/>
              <a:ext cx="4431" cy="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UDI</a:t>
              </a:r>
              <a:r>
                <a:rPr lang="zh-CN" altLang="en-US" sz="1400" dirty="0"/>
                <a:t>公共平台完成的工作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4771" y="3449"/>
              <a:ext cx="4431" cy="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企业出口需要完成的工作</a:t>
              </a: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8583262" y="1620014"/>
            <a:ext cx="3339464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</a:rPr>
              <a:t>**</a:t>
            </a:r>
            <a:r>
              <a:rPr lang="zh-CN" altLang="en-US" sz="1400" dirty="0"/>
              <a:t>欧盟新</a:t>
            </a:r>
            <a:r>
              <a:rPr lang="en-US" altLang="zh-CN" sz="1400" dirty="0"/>
              <a:t>MDR</a:t>
            </a:r>
            <a:r>
              <a:rPr lang="zh-CN" altLang="en-US" sz="1400" dirty="0"/>
              <a:t>法规要求销售产品需要有</a:t>
            </a:r>
            <a:r>
              <a:rPr lang="en-US" altLang="zh-CN" sz="1400" dirty="0"/>
              <a:t>UDI</a:t>
            </a:r>
            <a:r>
              <a:rPr lang="zh-CN" altLang="en-US" sz="1400" dirty="0"/>
              <a:t>标签，但是</a:t>
            </a:r>
            <a:r>
              <a:rPr lang="en-US" altLang="zh-CN" sz="1400" dirty="0"/>
              <a:t>CE UDI</a:t>
            </a:r>
            <a:r>
              <a:rPr lang="zh-CN" altLang="en-US" sz="1400" dirty="0"/>
              <a:t>数据库尚未完成建设，在</a:t>
            </a:r>
            <a:r>
              <a:rPr lang="en-US" altLang="zh-CN" sz="1400" dirty="0"/>
              <a:t>CE UDI</a:t>
            </a:r>
            <a:r>
              <a:rPr lang="zh-CN" altLang="en-US" sz="1400" dirty="0"/>
              <a:t>数据库建设期间，企业需建立企业数据库，储存并管理</a:t>
            </a:r>
            <a:r>
              <a:rPr lang="en-US" altLang="zh-CN" sz="1400" dirty="0"/>
              <a:t>UDI</a:t>
            </a:r>
            <a:r>
              <a:rPr lang="zh-CN" altLang="en-US" sz="1400" dirty="0"/>
              <a:t>信息，待</a:t>
            </a:r>
            <a:r>
              <a:rPr lang="en-US" altLang="zh-CN" sz="1400" dirty="0"/>
              <a:t>CE UDI</a:t>
            </a:r>
            <a:r>
              <a:rPr lang="zh-CN" altLang="en-US" sz="1400" dirty="0"/>
              <a:t>数据库开放后，将企业</a:t>
            </a:r>
            <a:r>
              <a:rPr lang="en-US" altLang="zh-CN" sz="1400" dirty="0"/>
              <a:t>UDI</a:t>
            </a:r>
            <a:r>
              <a:rPr lang="zh-CN" altLang="en-US" sz="1400" dirty="0"/>
              <a:t>信息完善到</a:t>
            </a:r>
            <a:r>
              <a:rPr lang="en-US" altLang="zh-CN" sz="1400" dirty="0"/>
              <a:t>CE UDI</a:t>
            </a:r>
            <a:r>
              <a:rPr lang="zh-CN" altLang="en-US" sz="1400" dirty="0"/>
              <a:t>数据库内。</a:t>
            </a:r>
          </a:p>
        </p:txBody>
      </p:sp>
      <p:cxnSp>
        <p:nvCxnSpPr>
          <p:cNvPr id="73" name="肘形连接符 72"/>
          <p:cNvCxnSpPr>
            <a:stCxn id="59" idx="3"/>
            <a:endCxn id="13" idx="1"/>
          </p:cNvCxnSpPr>
          <p:nvPr/>
        </p:nvCxnSpPr>
        <p:spPr>
          <a:xfrm>
            <a:off x="4005114" y="2796316"/>
            <a:ext cx="399246" cy="383596"/>
          </a:xfrm>
          <a:prstGeom prst="bentConnector3">
            <a:avLst>
              <a:gd name="adj1" fmla="val 50000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59" idx="3"/>
            <a:endCxn id="29" idx="1"/>
          </p:cNvCxnSpPr>
          <p:nvPr/>
        </p:nvCxnSpPr>
        <p:spPr>
          <a:xfrm flipV="1">
            <a:off x="4005114" y="2362102"/>
            <a:ext cx="394716" cy="434214"/>
          </a:xfrm>
          <a:prstGeom prst="bentConnector3">
            <a:avLst>
              <a:gd name="adj1" fmla="val 50000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右中括号 74"/>
          <p:cNvSpPr/>
          <p:nvPr/>
        </p:nvSpPr>
        <p:spPr>
          <a:xfrm>
            <a:off x="5692140" y="2346960"/>
            <a:ext cx="190500" cy="3154680"/>
          </a:xfrm>
          <a:prstGeom prst="rightBracket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右箭头 75"/>
          <p:cNvSpPr/>
          <p:nvPr/>
        </p:nvSpPr>
        <p:spPr>
          <a:xfrm>
            <a:off x="5974080" y="3832860"/>
            <a:ext cx="304800" cy="3352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283089" y="339639"/>
            <a:ext cx="7082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公共平台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一个平台管理所有编码！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9360970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98581" y="154989"/>
            <a:ext cx="3123655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3405505"/>
            <a:ext cx="5402580" cy="2012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itle 6"/>
          <p:cNvSpPr txBox="1"/>
          <p:nvPr>
            <p:custDataLst>
              <p:tags r:id="rId2"/>
            </p:custDataLst>
          </p:nvPr>
        </p:nvSpPr>
        <p:spPr>
          <a:xfrm>
            <a:off x="523875" y="1656715"/>
            <a:ext cx="4909185" cy="68008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1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赋码关联管理（前置关联）</a:t>
            </a:r>
            <a:endParaRPr lang="zh-CN" altLang="en-US" b="1" spc="1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978525" y="1552575"/>
            <a:ext cx="5495925" cy="914400"/>
            <a:chOff x="9919" y="2522"/>
            <a:chExt cx="8655" cy="1440"/>
          </a:xfrm>
        </p:grpSpPr>
        <p:pic>
          <p:nvPicPr>
            <p:cNvPr id="10" name="图片 9" descr="32303038313137383b32303131373235343bbba5c1aacdf8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19" y="2522"/>
              <a:ext cx="1440" cy="1440"/>
            </a:xfrm>
            <a:prstGeom prst="rect">
              <a:avLst/>
            </a:prstGeom>
          </p:spPr>
        </p:pic>
        <p:sp>
          <p:nvSpPr>
            <p:cNvPr id="12" name="Title 6"/>
            <p:cNvSpPr txBox="1"/>
            <p:nvPr>
              <p:custDataLst>
                <p:tags r:id="rId9"/>
              </p:custDataLst>
            </p:nvPr>
          </p:nvSpPr>
          <p:spPr>
            <a:xfrm>
              <a:off x="10816" y="2528"/>
              <a:ext cx="7369" cy="537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63500" tIns="25400" rIns="63500" bIns="25400" anchor="ctr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285750" lvl="1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600" spc="100" dirty="0">
                  <a:ln w="3175">
                    <a:noFill/>
                    <a:prstDash val="dash"/>
                  </a:ln>
                  <a:solidFill>
                    <a:schemeClr val="accent1">
                      <a:lumMod val="7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关联码生成：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245" y="3109"/>
              <a:ext cx="7329" cy="72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just"/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选择主DI并输入需要生成的包装层级数量与</a:t>
              </a:r>
              <a:r>
                <a: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PI</a:t>
              </a: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数量，平台将为用户直接生成有关联关系的UDI编码；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78525" y="2508250"/>
            <a:ext cx="5495290" cy="941705"/>
            <a:chOff x="9919" y="3877"/>
            <a:chExt cx="8654" cy="1483"/>
          </a:xfrm>
        </p:grpSpPr>
        <p:pic>
          <p:nvPicPr>
            <p:cNvPr id="9" name="图片 8" descr="32303038313137383b32303131373236353bbfd8d6c6b9dcc0ed"/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19" y="3920"/>
              <a:ext cx="1440" cy="1440"/>
            </a:xfrm>
            <a:prstGeom prst="rect">
              <a:avLst/>
            </a:prstGeom>
          </p:spPr>
        </p:pic>
        <p:sp>
          <p:nvSpPr>
            <p:cNvPr id="13" name="Title 6"/>
            <p:cNvSpPr txBox="1"/>
            <p:nvPr>
              <p:custDataLst>
                <p:tags r:id="rId8"/>
              </p:custDataLst>
            </p:nvPr>
          </p:nvSpPr>
          <p:spPr>
            <a:xfrm>
              <a:off x="10861" y="3877"/>
              <a:ext cx="7369" cy="648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63500" tIns="25400" rIns="63500" bIns="25400" anchor="ctr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285750" lvl="1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600" spc="100" dirty="0">
                  <a:ln w="3175">
                    <a:noFill/>
                    <a:prstDash val="dash"/>
                  </a:ln>
                  <a:solidFill>
                    <a:schemeClr val="accent1">
                      <a:lumMod val="7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关联查询：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245" y="4511"/>
              <a:ext cx="7328" cy="72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just">
                <a:buClrTx/>
                <a:buSzTx/>
                <a:buFontTx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用户可以通过输入产品表上的UDI码进行关联关系查询，已关联的产品会展示本箱箱码以及中间包装与产品的具体关联关系。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78525" y="3491230"/>
            <a:ext cx="5554345" cy="914400"/>
            <a:chOff x="9919" y="5570"/>
            <a:chExt cx="8747" cy="1440"/>
          </a:xfrm>
        </p:grpSpPr>
        <p:pic>
          <p:nvPicPr>
            <p:cNvPr id="5" name="图片 4" descr="32303038313137383b32303131373238303bc1b4bdd3"/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919" y="5570"/>
              <a:ext cx="1440" cy="1440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10829" y="5605"/>
              <a:ext cx="7837" cy="1325"/>
              <a:chOff x="10829" y="5576"/>
              <a:chExt cx="7837" cy="1325"/>
            </a:xfrm>
          </p:grpSpPr>
          <p:sp>
            <p:nvSpPr>
              <p:cNvPr id="14" name="Title 6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0829" y="5576"/>
                <a:ext cx="7369" cy="568"/>
              </a:xfrm>
              <a:prstGeom prst="rect">
                <a:avLst/>
              </a:prstGeom>
              <a:noFill/>
              <a:ln w="3175">
                <a:noFill/>
                <a:prstDash val="dash"/>
              </a:ln>
            </p:spPr>
            <p:txBody>
              <a:bodyPr wrap="square" lIns="63500" tIns="25400" rIns="63500" bIns="25400" anchor="ctr" anchorCtr="0">
                <a:noAutofit/>
              </a:bodyPr>
              <a:lstStyle>
                <a:lvl1pPr algn="l" defTabSz="913765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en-US" sz="2745" b="0" kern="1200" cap="none" spc="-49" baseline="0" dirty="0" smtClean="0">
                    <a:ln w="3175"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+mn-ea"/>
                    <a:cs typeface="Segoe UI" panose="020B0502040204020203" pitchFamily="34" charset="0"/>
                  </a:defRPr>
                </a:lvl1pPr>
              </a:lstStyle>
              <a:p>
                <a:pPr marL="285750" lvl="1" algn="l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z="1600" spc="100" dirty="0">
                    <a:ln w="3175">
                      <a:noFill/>
                      <a:prstDash val="dash"/>
                    </a:ln>
                    <a:solidFill>
                      <a:schemeClr val="accent1">
                        <a:lumMod val="7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解除关联关系：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1245" y="6176"/>
                <a:ext cx="7421" cy="7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just"/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可对已关联的UDI编码解除关联关系，解除后，关联树中的所有数据将移出，后续使用需要重新进行关联。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5978525" y="4446905"/>
            <a:ext cx="5495290" cy="930910"/>
            <a:chOff x="9919" y="6972"/>
            <a:chExt cx="8654" cy="1466"/>
          </a:xfrm>
        </p:grpSpPr>
        <p:pic>
          <p:nvPicPr>
            <p:cNvPr id="6" name="图片 5" descr="32303038313137383b32303131373236383bcafdbedd"/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919" y="6998"/>
              <a:ext cx="1440" cy="1440"/>
            </a:xfrm>
            <a:prstGeom prst="rect">
              <a:avLst/>
            </a:prstGeom>
          </p:spPr>
        </p:pic>
        <p:sp>
          <p:nvSpPr>
            <p:cNvPr id="15" name="Title 6"/>
            <p:cNvSpPr txBox="1"/>
            <p:nvPr>
              <p:custDataLst>
                <p:tags r:id="rId6"/>
              </p:custDataLst>
            </p:nvPr>
          </p:nvSpPr>
          <p:spPr>
            <a:xfrm>
              <a:off x="10877" y="6972"/>
              <a:ext cx="7369" cy="614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63500" tIns="25400" rIns="63500" bIns="25400" anchor="ctr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285750" lvl="1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600" spc="100" dirty="0">
                  <a:ln w="3175">
                    <a:noFill/>
                    <a:prstDash val="dash"/>
                  </a:ln>
                  <a:solidFill>
                    <a:schemeClr val="accent1">
                      <a:lumMod val="7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关联码替换：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305" y="7589"/>
              <a:ext cx="7268" cy="72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just"/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如果出现单个产品贴码错误或老旧编码报废，可对单个UDI码进行替换，码替换不影响上下包装等级的关联关系。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78525" y="5419090"/>
            <a:ext cx="5434330" cy="914400"/>
            <a:chOff x="9919" y="8209"/>
            <a:chExt cx="8558" cy="1440"/>
          </a:xfrm>
        </p:grpSpPr>
        <p:pic>
          <p:nvPicPr>
            <p:cNvPr id="11" name="图片 10" descr="32303038313137383b32303131373237373bbcc6bbaeb7bdb0b8"/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919" y="8209"/>
              <a:ext cx="1440" cy="1440"/>
            </a:xfrm>
            <a:prstGeom prst="rect">
              <a:avLst/>
            </a:prstGeom>
          </p:spPr>
        </p:pic>
        <p:sp>
          <p:nvSpPr>
            <p:cNvPr id="16" name="Title 6"/>
            <p:cNvSpPr txBox="1"/>
            <p:nvPr>
              <p:custDataLst>
                <p:tags r:id="rId5"/>
              </p:custDataLst>
            </p:nvPr>
          </p:nvSpPr>
          <p:spPr>
            <a:xfrm>
              <a:off x="10861" y="8310"/>
              <a:ext cx="7369" cy="614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63500" tIns="25400" rIns="63500" bIns="25400" anchor="ctr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285750" lvl="1" algn="l" font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600" spc="100" dirty="0">
                  <a:ln w="3175">
                    <a:noFill/>
                    <a:prstDash val="dash"/>
                  </a:ln>
                  <a:solidFill>
                    <a:schemeClr val="accent1">
                      <a:lumMod val="7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关联数据导出：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280" y="8913"/>
              <a:ext cx="7197" cy="43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支持下载为excel或通过API输出给其他信息系统；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2485" y="2426335"/>
            <a:ext cx="4569460" cy="2830830"/>
            <a:chOff x="1393" y="3338"/>
            <a:chExt cx="7196" cy="4458"/>
          </a:xfrm>
        </p:grpSpPr>
        <p:sp>
          <p:nvSpPr>
            <p:cNvPr id="28" name="矩形: 圆角 1128"/>
            <p:cNvSpPr/>
            <p:nvPr>
              <p:custDataLst>
                <p:tags r:id="rId3"/>
              </p:custDataLst>
            </p:nvPr>
          </p:nvSpPr>
          <p:spPr>
            <a:xfrm>
              <a:off x="1393" y="3338"/>
              <a:ext cx="7197" cy="4459"/>
            </a:xfrm>
            <a:prstGeom prst="roundRect">
              <a:avLst>
                <a:gd name="adj" fmla="val 4386"/>
              </a:avLst>
            </a:prstGeom>
            <a:solidFill>
              <a:srgbClr val="FFFFFF"/>
            </a:solidFill>
            <a:ln w="12700">
              <a:solidFill>
                <a:srgbClr val="3063BF">
                  <a:alpha val="50000"/>
                </a:srgbClr>
              </a:solidFill>
            </a:ln>
            <a:effectLst>
              <a:outerShdw blurRad="50800" dist="762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itle 6"/>
            <p:cNvSpPr txBox="1"/>
            <p:nvPr>
              <p:custDataLst>
                <p:tags r:id="rId4"/>
              </p:custDataLst>
            </p:nvPr>
          </p:nvSpPr>
          <p:spPr>
            <a:xfrm>
              <a:off x="1511" y="3471"/>
              <a:ext cx="6915" cy="4169"/>
            </a:xfrm>
            <a:prstGeom prst="rect">
              <a:avLst/>
            </a:prstGeom>
            <a:noFill/>
            <a:ln w="3175">
              <a:solidFill>
                <a:schemeClr val="accent5">
                  <a:lumMod val="75000"/>
                </a:schemeClr>
              </a:solidFill>
              <a:prstDash val="dash"/>
            </a:ln>
          </p:spPr>
          <p:txBody>
            <a:bodyPr wrap="square" lIns="63500" tIns="25400" rIns="63500" bIns="25400" anchor="ctr" anchorCtr="0"/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0" lvl="1" algn="just" fontAlgn="ctr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600" spc="100" dirty="0">
                  <a:ln w="3175">
                    <a:noFill/>
                    <a:prstDash val="dash"/>
                  </a:ln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通过对医疗器械产品赋予有层级关系的UDI编码，关联不同包装等级之间的数据，实现产品在仓储、运输和配送环节可识别、可记录、可追溯。赋码关联功能通过对不同等级包装生成有关联关系的UDI编码来实现编码关联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80087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98581" y="154989"/>
            <a:ext cx="3123655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</a:t>
            </a:r>
          </a:p>
        </p:txBody>
      </p:sp>
      <p:sp>
        <p:nvSpPr>
          <p:cNvPr id="3" name="矩形 2"/>
          <p:cNvSpPr/>
          <p:nvPr/>
        </p:nvSpPr>
        <p:spPr>
          <a:xfrm>
            <a:off x="635" y="1054735"/>
            <a:ext cx="12191365" cy="14376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itle 6"/>
          <p:cNvSpPr txBox="1"/>
          <p:nvPr>
            <p:custDataLst>
              <p:tags r:id="rId2"/>
            </p:custDataLst>
          </p:nvPr>
        </p:nvSpPr>
        <p:spPr>
          <a:xfrm>
            <a:off x="699770" y="1118235"/>
            <a:ext cx="4909185" cy="68008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1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赋码关联管理（后置关联）</a:t>
            </a:r>
            <a:endParaRPr lang="zh-CN" altLang="en-US" b="1" spc="1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Title 6"/>
          <p:cNvSpPr txBox="1"/>
          <p:nvPr>
            <p:custDataLst>
              <p:tags r:id="rId3"/>
            </p:custDataLst>
          </p:nvPr>
        </p:nvSpPr>
        <p:spPr>
          <a:xfrm>
            <a:off x="984250" y="1679575"/>
            <a:ext cx="9935845" cy="68389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1" algn="just" font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独立应用系统，配置数据库，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自行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配置企业信息。管理</a:t>
            </a: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DI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PI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管理管理信息，生产线、设备、任务同步管理操作，企业信息窗口自定义展示。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066800" y="3326130"/>
            <a:ext cx="9949815" cy="2195950"/>
            <a:chOff x="1171" y="5550"/>
            <a:chExt cx="15669" cy="3458"/>
          </a:xfrm>
        </p:grpSpPr>
        <p:grpSp>
          <p:nvGrpSpPr>
            <p:cNvPr id="6" name="组合 5"/>
            <p:cNvGrpSpPr/>
            <p:nvPr/>
          </p:nvGrpSpPr>
          <p:grpSpPr>
            <a:xfrm>
              <a:off x="1171" y="5580"/>
              <a:ext cx="4184" cy="3428"/>
              <a:chOff x="765" y="5580"/>
              <a:chExt cx="4184" cy="3428"/>
            </a:xfrm>
          </p:grpSpPr>
          <p:sp>
            <p:nvSpPr>
              <p:cNvPr id="12" name="Title 6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080" y="5580"/>
                <a:ext cx="3869" cy="1053"/>
              </a:xfrm>
              <a:prstGeom prst="rect">
                <a:avLst/>
              </a:prstGeom>
              <a:noFill/>
              <a:ln w="3175">
                <a:noFill/>
                <a:prstDash val="dash"/>
              </a:ln>
            </p:spPr>
            <p:txBody>
              <a:bodyPr wrap="square" lIns="63500" tIns="25400" rIns="63500" bIns="25400" anchor="ctr" anchorCtr="0">
                <a:normAutofit/>
              </a:bodyPr>
              <a:lstStyle>
                <a:lvl1pPr algn="l" defTabSz="913765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en-US" sz="2745" b="0" kern="1200" cap="none" spc="-49" baseline="0" dirty="0" smtClean="0">
                    <a:ln w="3175"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+mn-ea"/>
                    <a:cs typeface="Segoe UI" panose="020B0502040204020203" pitchFamily="34" charset="0"/>
                  </a:defRPr>
                </a:lvl1pPr>
              </a:lstStyle>
              <a:p>
                <a:pPr marL="0" lvl="1" algn="l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pc="100" dirty="0">
                    <a:ln w="3175">
                      <a:noFill/>
                      <a:prstDash val="dash"/>
                    </a:ln>
                    <a:solidFill>
                      <a:schemeClr val="accent1">
                        <a:lumMod val="7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生产线管理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080" y="6498"/>
                <a:ext cx="3170" cy="18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just" fontAlgn="auto">
                  <a:lnSpc>
                    <a:spcPct val="125000"/>
                  </a:lnSpc>
                </a:pPr>
                <a:r>
                  <a:rPr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charset="0"/>
                    <a:ea typeface="微软雅黑" charset="0"/>
                    <a:cs typeface="黑体" panose="02010609060101010101" charset="-122"/>
                  </a:rPr>
                  <a:t>生产线管理界面</a:t>
                </a:r>
                <a:r>
                  <a:rPr lang="zh-CN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charset="0"/>
                    <a:ea typeface="微软雅黑" charset="0"/>
                    <a:cs typeface="黑体" panose="02010609060101010101" charset="-122"/>
                  </a:rPr>
                  <a:t>，可查看已添加的生产线，可操作添加新的生产线，修改已有生产线信息。</a:t>
                </a:r>
              </a:p>
            </p:txBody>
          </p:sp>
          <p:sp>
            <p:nvSpPr>
              <p:cNvPr id="2" name="矩形 1"/>
              <p:cNvSpPr/>
              <p:nvPr/>
            </p:nvSpPr>
            <p:spPr>
              <a:xfrm>
                <a:off x="765" y="5720"/>
                <a:ext cx="120" cy="3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315" y="5550"/>
              <a:ext cx="3492" cy="3458"/>
              <a:chOff x="5152" y="5550"/>
              <a:chExt cx="3492" cy="3458"/>
            </a:xfrm>
          </p:grpSpPr>
          <p:sp>
            <p:nvSpPr>
              <p:cNvPr id="13" name="Title 6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5475" y="5550"/>
                <a:ext cx="3169" cy="1053"/>
              </a:xfrm>
              <a:prstGeom prst="rect">
                <a:avLst/>
              </a:prstGeom>
              <a:noFill/>
              <a:ln w="3175">
                <a:noFill/>
                <a:prstDash val="dash"/>
              </a:ln>
            </p:spPr>
            <p:txBody>
              <a:bodyPr wrap="square" lIns="63500" tIns="25400" rIns="63500" bIns="25400" anchor="ctr" anchorCtr="0">
                <a:normAutofit/>
              </a:bodyPr>
              <a:lstStyle>
                <a:lvl1pPr algn="l" defTabSz="913765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en-US" sz="2745" b="0" kern="1200" cap="none" spc="-49" baseline="0" dirty="0" smtClean="0">
                    <a:ln w="3175"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+mn-ea"/>
                    <a:cs typeface="Segoe UI" panose="020B0502040204020203" pitchFamily="34" charset="0"/>
                  </a:defRPr>
                </a:lvl1pPr>
              </a:lstStyle>
              <a:p>
                <a:pPr marL="0" lvl="1" algn="l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pc="100" dirty="0">
                    <a:ln w="3175">
                      <a:noFill/>
                      <a:prstDash val="dash"/>
                    </a:ln>
                    <a:solidFill>
                      <a:schemeClr val="accent1">
                        <a:lumMod val="7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设备管理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460" y="6494"/>
                <a:ext cx="2994" cy="18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just" fontAlgn="auto">
                  <a:lnSpc>
                    <a:spcPct val="125000"/>
                  </a:lnSpc>
                  <a:buClrTx/>
                  <a:buSzTx/>
                  <a:buFontTx/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charset="0"/>
                    <a:ea typeface="微软雅黑" charset="0"/>
                    <a:cs typeface="黑体" panose="02010609060101010101" charset="-122"/>
                  </a:rPr>
                  <a:t>设备管理界面，配置某一条生产线设备信息。可进行添加设备，修改设备信息。</a:t>
                </a: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152" y="5720"/>
                <a:ext cx="120" cy="3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9290" y="5550"/>
              <a:ext cx="4386" cy="3458"/>
              <a:chOff x="9538" y="5550"/>
              <a:chExt cx="4386" cy="3458"/>
            </a:xfrm>
          </p:grpSpPr>
          <p:sp>
            <p:nvSpPr>
              <p:cNvPr id="14" name="Title 6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871" y="5550"/>
                <a:ext cx="4053" cy="1053"/>
              </a:xfrm>
              <a:prstGeom prst="rect">
                <a:avLst/>
              </a:prstGeom>
              <a:noFill/>
              <a:ln w="3175">
                <a:noFill/>
                <a:prstDash val="dash"/>
              </a:ln>
            </p:spPr>
            <p:txBody>
              <a:bodyPr wrap="square" lIns="63500" tIns="25400" rIns="63500" bIns="25400" anchor="ctr" anchorCtr="0">
                <a:normAutofit/>
              </a:bodyPr>
              <a:lstStyle>
                <a:lvl1pPr algn="l" defTabSz="913765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en-US" sz="2745" b="0" kern="1200" cap="none" spc="-49" baseline="0" dirty="0" smtClean="0">
                    <a:ln w="3175"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+mn-ea"/>
                    <a:cs typeface="Segoe UI" panose="020B0502040204020203" pitchFamily="34" charset="0"/>
                  </a:defRPr>
                </a:lvl1pPr>
              </a:lstStyle>
              <a:p>
                <a:pPr marL="0" lvl="1" algn="l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pc="100" dirty="0">
                    <a:ln w="3175">
                      <a:noFill/>
                      <a:prstDash val="dash"/>
                    </a:ln>
                    <a:solidFill>
                      <a:schemeClr val="accent1">
                        <a:lumMod val="7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任务管理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9888" y="6475"/>
                <a:ext cx="2925" cy="190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charset="0"/>
                    <a:ea typeface="微软雅黑" charset="0"/>
                    <a:cs typeface="黑体" panose="02010609060101010101" charset="-122"/>
                  </a:rPr>
                  <a:t>任务管理系统，可创建新的生产任务。任务</a:t>
                </a: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charset="0"/>
                    <a:ea typeface="微软雅黑" charset="0"/>
                    <a:cs typeface="黑体" panose="02010609060101010101" charset="-122"/>
                    <a:sym typeface="+mn-ea"/>
                  </a:rPr>
                  <a:t>采集通过扫描枪设备扫描存储数据。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9538" y="5720"/>
                <a:ext cx="120" cy="3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3225" y="5565"/>
              <a:ext cx="3615" cy="3443"/>
              <a:chOff x="13925" y="5565"/>
              <a:chExt cx="3615" cy="3443"/>
            </a:xfrm>
          </p:grpSpPr>
          <p:sp>
            <p:nvSpPr>
              <p:cNvPr id="15" name="Title 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4236" y="5565"/>
                <a:ext cx="2914" cy="1053"/>
              </a:xfrm>
              <a:prstGeom prst="rect">
                <a:avLst/>
              </a:prstGeom>
              <a:noFill/>
              <a:ln w="3175">
                <a:noFill/>
                <a:prstDash val="dash"/>
              </a:ln>
            </p:spPr>
            <p:txBody>
              <a:bodyPr wrap="square" lIns="63500" tIns="25400" rIns="63500" bIns="25400" anchor="ctr" anchorCtr="0">
                <a:normAutofit/>
              </a:bodyPr>
              <a:lstStyle>
                <a:lvl1pPr algn="l" defTabSz="913765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en-US" sz="2745" b="0" kern="1200" cap="none" spc="-49" baseline="0" dirty="0" smtClean="0">
                    <a:ln w="3175"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+mn-ea"/>
                    <a:cs typeface="Segoe UI" panose="020B0502040204020203" pitchFamily="34" charset="0"/>
                  </a:defRPr>
                </a:lvl1pPr>
              </a:lstStyle>
              <a:p>
                <a:pPr marL="0" lvl="1" algn="l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pc="100" dirty="0">
                    <a:ln w="3175">
                      <a:noFill/>
                      <a:prstDash val="dash"/>
                    </a:ln>
                    <a:solidFill>
                      <a:schemeClr val="accent1">
                        <a:lumMod val="7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企业信息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4247" y="6471"/>
                <a:ext cx="3293" cy="146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charset="0"/>
                    <a:ea typeface="微软雅黑" charset="0"/>
                    <a:cs typeface="黑体" panose="02010609060101010101" charset="-122"/>
                  </a:rPr>
                  <a:t>展示当前软件用户企业信息，可自行修改填写，同步产品注册信息。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3925" y="5720"/>
                <a:ext cx="120" cy="3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879099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98581" y="154989"/>
            <a:ext cx="3123655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</a:t>
            </a:r>
          </a:p>
        </p:txBody>
      </p:sp>
      <p:sp>
        <p:nvSpPr>
          <p:cNvPr id="18" name="Title 6"/>
          <p:cNvSpPr txBox="1"/>
          <p:nvPr>
            <p:custDataLst>
              <p:tags r:id="rId2"/>
            </p:custDataLst>
          </p:nvPr>
        </p:nvSpPr>
        <p:spPr>
          <a:xfrm>
            <a:off x="268605" y="967740"/>
            <a:ext cx="4476115" cy="46037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1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防窜货管理</a:t>
            </a:r>
          </a:p>
        </p:txBody>
      </p:sp>
      <p:sp>
        <p:nvSpPr>
          <p:cNvPr id="4" name="Title 6"/>
          <p:cNvSpPr txBox="1"/>
          <p:nvPr>
            <p:custDataLst>
              <p:tags r:id="rId3"/>
            </p:custDataLst>
          </p:nvPr>
        </p:nvSpPr>
        <p:spPr>
          <a:xfrm>
            <a:off x="550545" y="1397635"/>
            <a:ext cx="10986770" cy="8007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1" algn="just" font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为管理市场秩序和产品质量，防止产品乱价，通过追踪了解产品在各个区域销售状态，加强对产品数据管理，监督每批产品去向，完成防窜货预防。当前防窜货管理系统主要包括①出库管理和②公众号扫码查询。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81025" y="2535555"/>
            <a:ext cx="5681345" cy="3562985"/>
            <a:chOff x="915" y="4278"/>
            <a:chExt cx="8947" cy="5611"/>
          </a:xfrm>
        </p:grpSpPr>
        <p:sp>
          <p:nvSpPr>
            <p:cNvPr id="7" name="矩形 6"/>
            <p:cNvSpPr/>
            <p:nvPr/>
          </p:nvSpPr>
          <p:spPr>
            <a:xfrm>
              <a:off x="915" y="4278"/>
              <a:ext cx="8947" cy="5611"/>
            </a:xfrm>
            <a:prstGeom prst="rect">
              <a:avLst/>
            </a:prstGeom>
            <a:solidFill>
              <a:srgbClr val="DEEA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23" y="4569"/>
              <a:ext cx="1732" cy="5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l"/>
              <a:r>
                <a:rPr lang="zh-CN" altLang="en-US" b="1">
                  <a:solidFill>
                    <a:schemeClr val="accent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窜货检查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82" y="5308"/>
              <a:ext cx="7931" cy="1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质检人员通过公众号进行手机扫取UDI编码，系统自动读取已绑定的产品信息，展示产品包装层级、产品规格等详细信息，同时还可以查看产品绑定的经销商信息，销售区域、销售门店等字段。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82" y="7366"/>
              <a:ext cx="7813" cy="2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00000"/>
                </a:lnSpc>
                <a:buFont typeface="Wingdings" panose="05000000000000000000" charset="0"/>
                <a:buChar char="l"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员工身份绑定。通过输入姓名、部门和手机号码进行员工身份微信绑定。</a:t>
              </a:r>
            </a:p>
            <a:p>
              <a:pPr indent="0" algn="just">
                <a:lnSpc>
                  <a:spcPct val="100000"/>
                </a:lnSpc>
                <a:buFont typeface="Wingdings" panose="05000000000000000000" charset="0"/>
                <a:buNone/>
              </a:pP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285750" indent="-285750" algn="just">
                <a:lnSpc>
                  <a:spcPct val="120000"/>
                </a:lnSpc>
                <a:buFont typeface="Wingdings" panose="05000000000000000000" charset="0"/>
                <a:buChar char="l"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质检人员扫码：通过公众号的扫一扫扫描产品UDI二维码，质检人员可以查看本产品出库时绑定的经销商和销售区域等信息，如果存在窜货情况，质检人员可以点击报错，管理后台将收到窜货预警。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70" y="6787"/>
              <a:ext cx="822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公众号功能：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rcRect b="-364"/>
          <a:stretch>
            <a:fillRect/>
          </a:stretch>
        </p:blipFill>
        <p:spPr>
          <a:xfrm>
            <a:off x="6725920" y="2543175"/>
            <a:ext cx="2246630" cy="38874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b="26254"/>
          <a:stretch>
            <a:fillRect/>
          </a:stretch>
        </p:blipFill>
        <p:spPr>
          <a:xfrm>
            <a:off x="9257030" y="2543175"/>
            <a:ext cx="2310765" cy="387286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8313714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98581" y="154989"/>
            <a:ext cx="3123655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UDI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</a:t>
            </a:r>
          </a:p>
        </p:txBody>
      </p:sp>
      <p:sp>
        <p:nvSpPr>
          <p:cNvPr id="18" name="Title 6"/>
          <p:cNvSpPr txBox="1"/>
          <p:nvPr>
            <p:custDataLst>
              <p:tags r:id="rId2"/>
            </p:custDataLst>
          </p:nvPr>
        </p:nvSpPr>
        <p:spPr>
          <a:xfrm>
            <a:off x="405130" y="893445"/>
            <a:ext cx="4909185" cy="68008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1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追溯</a:t>
            </a:r>
            <a:r>
              <a:rPr lang="en-US" altLang="zh-CN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b="1" spc="1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防伪管理</a:t>
            </a:r>
          </a:p>
        </p:txBody>
      </p:sp>
      <p:sp>
        <p:nvSpPr>
          <p:cNvPr id="4" name="Title 6"/>
          <p:cNvSpPr txBox="1"/>
          <p:nvPr>
            <p:custDataLst>
              <p:tags r:id="rId3"/>
            </p:custDataLst>
          </p:nvPr>
        </p:nvSpPr>
        <p:spPr>
          <a:xfrm>
            <a:off x="679450" y="1475740"/>
            <a:ext cx="10874375" cy="2800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1" algn="just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打击假冒伪劣产品，建立对医疗器械产品的溯源，保障民生健康与安全。当前追溯功能分为网页端和小程序端。</a:t>
            </a:r>
          </a:p>
        </p:txBody>
      </p:sp>
      <p:sp>
        <p:nvSpPr>
          <p:cNvPr id="17" name="TextBox 6"/>
          <p:cNvSpPr txBox="1"/>
          <p:nvPr/>
        </p:nvSpPr>
        <p:spPr>
          <a:xfrm>
            <a:off x="777240" y="2781300"/>
            <a:ext cx="3496310" cy="400685"/>
          </a:xfrm>
          <a:prstGeom prst="rect">
            <a:avLst/>
          </a:prstGeom>
          <a:ln w="15875" cmpd="sng">
            <a:solidFill>
              <a:srgbClr val="4472C4"/>
            </a:solidFill>
            <a:prstDash val="sysDash"/>
          </a:ln>
        </p:spPr>
        <p:txBody>
          <a:bodyPr lIns="0" tIns="0" rIns="0" bIns="0" rtlCol="0" anchor="t"/>
          <a:lstStyle/>
          <a:p>
            <a:pPr algn="just">
              <a:lnSpc>
                <a:spcPct val="143000"/>
              </a:lnSpc>
            </a:pP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手动输入/扫码输入。</a:t>
            </a:r>
            <a:endParaRPr lang="en-US" sz="1400">
              <a:solidFill>
                <a:srgbClr val="445469"/>
              </a:solidFill>
              <a:latin typeface="黑体" panose="02010609060101010101" charset="-122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777240" y="3989705"/>
            <a:ext cx="3497580" cy="384810"/>
          </a:xfrm>
          <a:prstGeom prst="rect">
            <a:avLst/>
          </a:prstGeom>
          <a:ln w="15875" cmpd="sng">
            <a:solidFill>
              <a:srgbClr val="4472C4"/>
            </a:solidFill>
            <a:prstDash val="sysDash"/>
          </a:ln>
        </p:spPr>
        <p:txBody>
          <a:bodyPr lIns="0" tIns="0" rIns="0" bIns="0" rtlCol="0" anchor="t"/>
          <a:lstStyle/>
          <a:p>
            <a:pPr algn="just" fontAlgn="auto">
              <a:lnSpc>
                <a:spcPct val="130000"/>
              </a:lnSpc>
            </a:pP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产品验证查看。</a:t>
            </a:r>
            <a:endParaRPr lang="zh-CN" altLang="en-US" sz="1400" spc="100" dirty="0">
              <a:ln w="3175">
                <a:noFill/>
                <a:prstDash val="dash"/>
              </a:ln>
              <a:solidFill>
                <a:srgbClr val="40404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13000"/>
              </a:lnSpc>
            </a:pPr>
            <a:endParaRPr lang="zh-CN" altLang="en-US" sz="1400" spc="100" dirty="0">
              <a:ln w="3175">
                <a:noFill/>
                <a:prstDash val="dash"/>
              </a:ln>
              <a:solidFill>
                <a:srgbClr val="40404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2" name="TextBox 10"/>
          <p:cNvSpPr txBox="1"/>
          <p:nvPr/>
        </p:nvSpPr>
        <p:spPr>
          <a:xfrm>
            <a:off x="768350" y="3385185"/>
            <a:ext cx="3507740" cy="401320"/>
          </a:xfrm>
          <a:prstGeom prst="rect">
            <a:avLst/>
          </a:prstGeom>
          <a:ln w="15875" cmpd="sng">
            <a:solidFill>
              <a:srgbClr val="4472C4"/>
            </a:solidFill>
            <a:prstDash val="sysDash"/>
          </a:ln>
        </p:spPr>
        <p:txBody>
          <a:bodyPr lIns="0" tIns="0" rIns="0" bIns="0" rtlCol="0" anchor="t"/>
          <a:lstStyle/>
          <a:p>
            <a:pPr algn="just">
              <a:lnSpc>
                <a:spcPct val="143000"/>
              </a:lnSpc>
            </a:pP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显示该编码对应产品的当前状态。</a:t>
            </a:r>
            <a:endParaRPr lang="zh-CN" altLang="en-US" sz="1400" spc="100" dirty="0">
              <a:ln w="3175">
                <a:noFill/>
                <a:prstDash val="dash"/>
              </a:ln>
              <a:solidFill>
                <a:srgbClr val="40404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lnSpc>
                <a:spcPct val="113000"/>
              </a:lnSpc>
            </a:pPr>
            <a:endParaRPr lang="en-US" sz="1400">
              <a:solidFill>
                <a:srgbClr val="445469"/>
              </a:solidFill>
              <a:latin typeface="黑体" panose="02010609060101010101" charset="-122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767080" y="4577715"/>
            <a:ext cx="3497580" cy="367665"/>
          </a:xfrm>
          <a:prstGeom prst="rect">
            <a:avLst/>
          </a:prstGeom>
          <a:ln w="15875" cmpd="sng">
            <a:solidFill>
              <a:srgbClr val="4472C4"/>
            </a:solidFill>
            <a:prstDash val="sysDash"/>
          </a:ln>
        </p:spPr>
        <p:txBody>
          <a:bodyPr lIns="0" tIns="0" rIns="0" bIns="0" rtlCol="0" anchor="t"/>
          <a:lstStyle/>
          <a:p>
            <a:pPr marL="0" lvl="1" algn="just">
              <a:lnSpc>
                <a:spcPct val="133000"/>
              </a:lnSpc>
            </a:pP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产品详情。</a:t>
            </a:r>
            <a:endParaRPr lang="zh-CN" altLang="en-US" sz="1400" spc="100" dirty="0">
              <a:ln w="3175">
                <a:noFill/>
                <a:prstDash val="dash"/>
              </a:ln>
              <a:solidFill>
                <a:schemeClr val="bg2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777240" y="5148580"/>
            <a:ext cx="3484880" cy="367030"/>
          </a:xfrm>
          <a:prstGeom prst="rect">
            <a:avLst/>
          </a:prstGeom>
          <a:ln w="15875" cmpd="sng">
            <a:solidFill>
              <a:srgbClr val="4472C4"/>
            </a:solidFill>
            <a:prstDash val="sysDash"/>
          </a:ln>
        </p:spPr>
        <p:txBody>
          <a:bodyPr lIns="0" tIns="0" rIns="0" bIns="0" rtlCol="0" anchor="t"/>
          <a:lstStyle/>
          <a:p>
            <a:pPr marL="0" lvl="1" algn="just">
              <a:lnSpc>
                <a:spcPct val="133000"/>
              </a:lnSpc>
            </a:pP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rgbClr val="002F9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产品生产商。</a:t>
            </a:r>
            <a:endParaRPr lang="zh-CN" altLang="en-US" sz="1400" spc="100" dirty="0">
              <a:ln w="3175">
                <a:noFill/>
                <a:prstDash val="dash"/>
              </a:ln>
              <a:solidFill>
                <a:srgbClr val="40404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lnSpc>
                <a:spcPct val="113000"/>
              </a:lnSpc>
            </a:pPr>
            <a:endParaRPr lang="en-US" sz="1400">
              <a:solidFill>
                <a:srgbClr val="445469"/>
              </a:solidFill>
              <a:latin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7080" y="2411730"/>
            <a:ext cx="3509010" cy="125730"/>
          </a:xfrm>
          <a:prstGeom prst="rect">
            <a:avLst/>
          </a:prstGeom>
          <a:solidFill>
            <a:srgbClr val="378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查询结果-还没过期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9310" y="2014855"/>
            <a:ext cx="2428875" cy="4321810"/>
          </a:xfrm>
          <a:prstGeom prst="rect">
            <a:avLst/>
          </a:prstGeom>
        </p:spPr>
      </p:pic>
      <p:pic>
        <p:nvPicPr>
          <p:cNvPr id="6" name="图片 5" descr="查询结果-过期 拷贝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9125" y="2014855"/>
            <a:ext cx="2433320" cy="432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8608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E3F5FF">
                  <a:alpha val="100000"/>
                </a:srgbClr>
              </a:clrFrom>
              <a:clrTo>
                <a:srgbClr val="E3F5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970" y="1387475"/>
            <a:ext cx="7919720" cy="4083050"/>
          </a:xfrm>
          <a:prstGeom prst="rect">
            <a:avLst/>
          </a:prstGeom>
        </p:spPr>
      </p:pic>
      <p:sp>
        <p:nvSpPr>
          <p:cNvPr id="8" name="标题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898581" y="154989"/>
            <a:ext cx="3123655" cy="683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企业本地部署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927975" y="1682433"/>
            <a:ext cx="40106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</a:pPr>
            <a:r>
              <a:rPr lang="zh-CN" altLang="en-US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根据企业需求，可为企业将</a:t>
            </a:r>
            <a:r>
              <a:rPr lang="en-US" altLang="zh-CN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公共平台部署在</a:t>
            </a:r>
            <a:r>
              <a:rPr lang="en-US" altLang="zh-CN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云上或者企业内网；</a:t>
            </a:r>
            <a:endParaRPr lang="en-US" altLang="zh-CN" sz="1600" spc="100" dirty="0">
              <a:ln w="3175">
                <a:noFill/>
                <a:prstDash val="dash"/>
              </a:ln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</a:pPr>
            <a:r>
              <a:rPr lang="zh-CN" altLang="en-US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通过个性化的部署方式，企业可以实现将数据保存在自己的专有数据库，实现多部门调用和多点登陆；功能可根据企业实际生产需要做出定制化修改，让</a:t>
            </a:r>
            <a:r>
              <a:rPr lang="en-US" altLang="zh-CN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UDI</a:t>
            </a:r>
            <a:r>
              <a:rPr lang="zh-CN" altLang="en-US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配合生产、质控和销售出库的需要，变得更加简单易用。</a:t>
            </a:r>
            <a:endParaRPr lang="en-US" altLang="zh-CN" sz="1600" spc="100" dirty="0">
              <a:ln w="3175">
                <a:noFill/>
                <a:prstDash val="dash"/>
              </a:ln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</a:pPr>
            <a:r>
              <a:rPr lang="zh-CN" altLang="en-US" sz="1600" spc="1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同时提供更高的数据保密性和服务稳定性。</a:t>
            </a:r>
            <a:endParaRPr lang="zh-CN" altLang="en-US" sz="1600" spc="100" dirty="0">
              <a:ln w="3175">
                <a:noFill/>
                <a:prstDash val="dash"/>
              </a:ln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 txBox="1"/>
          <p:nvPr/>
        </p:nvSpPr>
        <p:spPr>
          <a:xfrm>
            <a:off x="603897" y="5352138"/>
            <a:ext cx="2864485" cy="394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》》私有云部署代表企业：</a:t>
            </a:r>
          </a:p>
        </p:txBody>
      </p:sp>
      <p:sp>
        <p:nvSpPr>
          <p:cNvPr id="4" name="内容占位符 2"/>
          <p:cNvSpPr txBox="1"/>
          <p:nvPr/>
        </p:nvSpPr>
        <p:spPr>
          <a:xfrm>
            <a:off x="603897" y="5853153"/>
            <a:ext cx="4123055" cy="673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湖南埃普特医疗器械有限公司</a:t>
            </a:r>
            <a:endParaRPr lang="zh-CN" altLang="en-US" sz="18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江西狼和医疗器械有限公司</a:t>
            </a: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943832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893786" y="323307"/>
            <a:ext cx="5353083" cy="447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公共平台集团化部署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4225" y="943610"/>
            <a:ext cx="108375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对于集团型企业，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公共平台提供集团化部署版本，可用于多个子公司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分公司均需要实施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业务的情形。支持通过服务器或者塔式服务器进行集团化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部署，</a:t>
            </a:r>
            <a:r>
              <a:rPr lang="zh-CN" altLang="en-US" spc="1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权限分级，数据分层。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038475"/>
            <a:ext cx="5047615" cy="33178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0" y="2038985"/>
            <a:ext cx="5570220" cy="36614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29400" y="2038985"/>
            <a:ext cx="43103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pc="1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》》》一方面，各子公司可单独部署</a:t>
            </a:r>
            <a:r>
              <a:rPr lang="en-US" altLang="zh-CN" spc="1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UDI</a:t>
            </a:r>
            <a:r>
              <a:rPr lang="zh-CN" altLang="en-US" spc="1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业务，互相独立。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72770" y="5681345"/>
            <a:ext cx="578612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pc="1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》》》另一方面，总公司可以管理子公司权限，业务等内容，查看所有子帐号数据。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2770" y="1060450"/>
            <a:ext cx="172085" cy="786130"/>
          </a:xfrm>
          <a:prstGeom prst="rect">
            <a:avLst/>
          </a:prstGeom>
          <a:solidFill>
            <a:srgbClr val="003F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91782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1"/>
          </p:nvPr>
        </p:nvSpPr>
        <p:spPr>
          <a:xfrm>
            <a:off x="2055885" y="2955004"/>
            <a:ext cx="1393825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CN" sz="6600" b="1" dirty="0"/>
              <a:t>03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5621020" y="2867208"/>
            <a:ext cx="5443220" cy="1295399"/>
          </a:xfrm>
        </p:spPr>
        <p:txBody>
          <a:bodyPr>
            <a:noAutofit/>
          </a:bodyPr>
          <a:lstStyle/>
          <a:p>
            <a:r>
              <a:rPr lang="zh-CN" altLang="en-US" sz="4400" dirty="0"/>
              <a:t>企业实施案例</a:t>
            </a:r>
            <a:endParaRPr lang="en-US" altLang="zh-CN" sz="4400" dirty="0"/>
          </a:p>
        </p:txBody>
      </p:sp>
    </p:spTree>
    <p:extLst>
      <p:ext uri="{BB962C8B-B14F-4D97-AF65-F5344CB8AC3E}">
        <p14:creationId xmlns:p14="http://schemas.microsoft.com/office/powerpoint/2010/main" val="397680117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湖南埃普特医疗器械有限公司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8516983" y="1207184"/>
            <a:ext cx="2867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一个步骤，简化</a:t>
            </a:r>
            <a:r>
              <a:rPr lang="en-US" altLang="zh-CN" b="0" i="0" dirty="0">
                <a:effectLst/>
                <a:latin typeface="PingFangSC-Regular"/>
              </a:rPr>
              <a:t>3</a:t>
            </a:r>
            <a:r>
              <a:rPr lang="zh-CN" altLang="en-US" b="0" i="0" dirty="0">
                <a:effectLst/>
                <a:latin typeface="PingFangSC-Regular"/>
              </a:rPr>
              <a:t>个环节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8E0377A-CF66-4888-94AE-F7D12028EA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6"/>
          <a:stretch/>
        </p:blipFill>
        <p:spPr>
          <a:xfrm>
            <a:off x="1802674" y="1856850"/>
            <a:ext cx="8510452" cy="464241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湖南埃普特医疗器械有限公司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5B3184E-BC50-4EDC-9E9B-C729CEE29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947" y="2124090"/>
            <a:ext cx="9316651" cy="425711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84DBD7A-3BDE-4454-BBBC-54F6E61744C0}"/>
              </a:ext>
            </a:extLst>
          </p:cNvPr>
          <p:cNvSpPr txBox="1"/>
          <p:nvPr/>
        </p:nvSpPr>
        <p:spPr>
          <a:xfrm>
            <a:off x="8516983" y="1207184"/>
            <a:ext cx="2867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一个步骤，简化</a:t>
            </a:r>
            <a:r>
              <a:rPr lang="en-US" altLang="zh-CN" b="0" i="0" dirty="0">
                <a:effectLst/>
                <a:latin typeface="PingFangSC-Regular"/>
              </a:rPr>
              <a:t>3</a:t>
            </a:r>
            <a:r>
              <a:rPr lang="zh-CN" altLang="en-US" b="0" i="0" dirty="0">
                <a:effectLst/>
                <a:latin typeface="PingFangSC-Regular"/>
              </a:rPr>
              <a:t>个环节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759706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湖南埃普特医疗器械有限公司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B32CCF0-682C-49E0-AA63-EE0B8809B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07" y="2050147"/>
            <a:ext cx="11575783" cy="407705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6EB62B5-6FFA-42AA-9B0B-98D5E4B2849B}"/>
              </a:ext>
            </a:extLst>
          </p:cNvPr>
          <p:cNvSpPr txBox="1"/>
          <p:nvPr/>
        </p:nvSpPr>
        <p:spPr>
          <a:xfrm>
            <a:off x="8516983" y="1207184"/>
            <a:ext cx="2867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一个步骤，简化</a:t>
            </a:r>
            <a:r>
              <a:rPr lang="en-US" altLang="zh-CN" b="0" i="0" dirty="0">
                <a:effectLst/>
                <a:latin typeface="PingFangSC-Regular"/>
              </a:rPr>
              <a:t>3</a:t>
            </a:r>
            <a:r>
              <a:rPr lang="zh-CN" altLang="en-US" b="0" i="0" dirty="0">
                <a:effectLst/>
                <a:latin typeface="PingFangSC-Regular"/>
              </a:rPr>
              <a:t>个环节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592814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湖南特瑞精密医疗器械有限公司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基于</a:t>
            </a:r>
            <a:r>
              <a:rPr lang="en-US" altLang="zh-CN" b="0" i="0" dirty="0">
                <a:effectLst/>
                <a:latin typeface="PingFangSC-Regular"/>
              </a:rPr>
              <a:t>UDI</a:t>
            </a:r>
            <a:r>
              <a:rPr lang="zh-CN" altLang="en-US" b="0" i="0" dirty="0">
                <a:effectLst/>
                <a:latin typeface="PingFangSC-Regular"/>
              </a:rPr>
              <a:t>公共平台的定制化追溯管理解决方案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785B94-337D-4796-9C1D-B4DC9DB45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13" y="1683267"/>
            <a:ext cx="9137172" cy="48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6992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湖南特瑞精密医疗器械有限公司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基于</a:t>
            </a:r>
            <a:r>
              <a:rPr lang="en-US" altLang="zh-CN" b="0" i="0" dirty="0">
                <a:effectLst/>
                <a:latin typeface="PingFangSC-Regular"/>
              </a:rPr>
              <a:t>UDI</a:t>
            </a:r>
            <a:r>
              <a:rPr lang="zh-CN" altLang="en-US" b="0" i="0" dirty="0">
                <a:effectLst/>
                <a:latin typeface="PingFangSC-Regular"/>
              </a:rPr>
              <a:t>公共平台的定制化追溯管理解决方案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A73DB3E-94C7-4907-A139-9E12D5068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565" y="1764804"/>
            <a:ext cx="9890172" cy="460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69434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湖南特瑞精密医疗器械有限公司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基于</a:t>
            </a:r>
            <a:r>
              <a:rPr lang="en-US" altLang="zh-CN" b="0" i="0" dirty="0">
                <a:effectLst/>
                <a:latin typeface="PingFangSC-Regular"/>
              </a:rPr>
              <a:t>UDI</a:t>
            </a:r>
            <a:r>
              <a:rPr lang="zh-CN" altLang="en-US" b="0" i="0" dirty="0">
                <a:effectLst/>
                <a:latin typeface="PingFangSC-Regular"/>
              </a:rPr>
              <a:t>公共平台的定制化追溯管理解决方案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B22E04-D836-4E30-B909-ADA74FCAB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76" y="2105116"/>
            <a:ext cx="11598645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90709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266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桂林紫竹药业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基于</a:t>
            </a:r>
            <a:r>
              <a:rPr lang="en-US" altLang="zh-CN" b="0" i="0" dirty="0">
                <a:effectLst/>
                <a:latin typeface="PingFangSC-Regular"/>
              </a:rPr>
              <a:t>UDI</a:t>
            </a:r>
            <a:r>
              <a:rPr lang="zh-CN" altLang="en-US" b="0" i="0" dirty="0">
                <a:effectLst/>
                <a:latin typeface="PingFangSC-Regular"/>
              </a:rPr>
              <a:t>的产品关联和防伪追溯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F97709-21F4-4A77-8625-DAADA3853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664" y="1723544"/>
            <a:ext cx="9114310" cy="480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04734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266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桂林紫竹药业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基于</a:t>
            </a:r>
            <a:r>
              <a:rPr lang="en-US" altLang="zh-CN" b="0" i="0" dirty="0">
                <a:effectLst/>
                <a:latin typeface="PingFangSC-Regular"/>
              </a:rPr>
              <a:t>UDI</a:t>
            </a:r>
            <a:r>
              <a:rPr lang="zh-CN" altLang="en-US" b="0" i="0" dirty="0">
                <a:effectLst/>
                <a:latin typeface="PingFangSC-Regular"/>
              </a:rPr>
              <a:t>的产品关联和防伪追溯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608D178-896E-4513-BAE6-0507FAEB8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32" y="1759916"/>
            <a:ext cx="10431735" cy="483270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D55F5AE-4FBB-4F2F-92FD-B3C0B76C1340}"/>
              </a:ext>
            </a:extLst>
          </p:cNvPr>
          <p:cNvSpPr txBox="1"/>
          <p:nvPr/>
        </p:nvSpPr>
        <p:spPr>
          <a:xfrm>
            <a:off x="8967651" y="3190299"/>
            <a:ext cx="153488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系统对接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CA1990-BF66-4873-8A1B-E9E76ED58E8A}"/>
              </a:ext>
            </a:extLst>
          </p:cNvPr>
          <p:cNvSpPr txBox="1"/>
          <p:nvPr/>
        </p:nvSpPr>
        <p:spPr>
          <a:xfrm>
            <a:off x="8967651" y="3653474"/>
            <a:ext cx="207699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9D9D9D"/>
                </a:solidFill>
              </a:rPr>
              <a:t>与现有的硬件设备，软件系统进行数据互通</a:t>
            </a:r>
          </a:p>
        </p:txBody>
      </p:sp>
    </p:spTree>
    <p:extLst>
      <p:ext uri="{BB962C8B-B14F-4D97-AF65-F5344CB8AC3E}">
        <p14:creationId xmlns:p14="http://schemas.microsoft.com/office/powerpoint/2010/main" val="242448689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266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桂林紫竹药业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effectLst/>
                <a:latin typeface="PingFangSC-Regular"/>
              </a:rPr>
              <a:t>基于</a:t>
            </a:r>
            <a:r>
              <a:rPr lang="en-US" altLang="zh-CN" b="0" i="0" dirty="0">
                <a:effectLst/>
                <a:latin typeface="PingFangSC-Regular"/>
              </a:rPr>
              <a:t>UDI</a:t>
            </a:r>
            <a:r>
              <a:rPr lang="zh-CN" altLang="en-US" b="0" i="0" dirty="0">
                <a:effectLst/>
                <a:latin typeface="PingFangSC-Regular"/>
              </a:rPr>
              <a:t>的产品关联和防伪追溯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E27F4C-9CA0-4D9D-AE09-F0E134516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19" y="1982663"/>
            <a:ext cx="11568162" cy="392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61502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585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四川维思达医疗器械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i="0" dirty="0">
                <a:effectLst/>
                <a:latin typeface="PingFangSC-Regular"/>
              </a:rPr>
              <a:t>12</a:t>
            </a:r>
            <a:r>
              <a:rPr lang="zh-CN" altLang="en-US" b="0" i="0" dirty="0">
                <a:effectLst/>
                <a:latin typeface="PingFangSC-Regular"/>
              </a:rPr>
              <a:t>万个产品</a:t>
            </a:r>
            <a:r>
              <a:rPr lang="en-US" altLang="zh-CN" b="0" i="0" dirty="0">
                <a:effectLst/>
                <a:latin typeface="PingFangSC-Regular"/>
              </a:rPr>
              <a:t>DI</a:t>
            </a:r>
            <a:r>
              <a:rPr lang="zh-CN" altLang="en-US" b="0" i="0" dirty="0">
                <a:effectLst/>
                <a:latin typeface="PingFangSC-Regular"/>
              </a:rPr>
              <a:t>申报，一键智能化管理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3BE0DC2-4F59-4E30-9D66-80F3C1656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223" y="1576516"/>
            <a:ext cx="9385553" cy="489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99617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585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四川维思达医疗器械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i="0" dirty="0">
                <a:effectLst/>
                <a:latin typeface="PingFangSC-Regular"/>
              </a:rPr>
              <a:t>12</a:t>
            </a:r>
            <a:r>
              <a:rPr lang="zh-CN" altLang="en-US" b="0" i="0" dirty="0">
                <a:effectLst/>
                <a:latin typeface="PingFangSC-Regular"/>
              </a:rPr>
              <a:t>万个产品</a:t>
            </a:r>
            <a:r>
              <a:rPr lang="en-US" altLang="zh-CN" b="0" i="0" dirty="0">
                <a:effectLst/>
                <a:latin typeface="PingFangSC-Regular"/>
              </a:rPr>
              <a:t>DI</a:t>
            </a:r>
            <a:r>
              <a:rPr lang="zh-CN" altLang="en-US" b="0" i="0" dirty="0">
                <a:effectLst/>
                <a:latin typeface="PingFangSC-Regular"/>
              </a:rPr>
              <a:t>申报，一键智能化管理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846339-6523-404A-BC19-9DCA9DACE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04" y="1701087"/>
            <a:ext cx="10671244" cy="491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58045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585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四川维思达医疗器械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1A6F7E-BF50-44D9-AC10-4CDB919F6C1D}"/>
              </a:ext>
            </a:extLst>
          </p:cNvPr>
          <p:cNvSpPr txBox="1"/>
          <p:nvPr/>
        </p:nvSpPr>
        <p:spPr>
          <a:xfrm>
            <a:off x="7158446" y="1207184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i="0" dirty="0">
                <a:effectLst/>
                <a:latin typeface="PingFangSC-Regular"/>
              </a:rPr>
              <a:t>12</a:t>
            </a:r>
            <a:r>
              <a:rPr lang="zh-CN" altLang="en-US" b="0" i="0" dirty="0">
                <a:effectLst/>
                <a:latin typeface="PingFangSC-Regular"/>
              </a:rPr>
              <a:t>万个产品</a:t>
            </a:r>
            <a:r>
              <a:rPr lang="en-US" altLang="zh-CN" b="0" i="0" dirty="0">
                <a:effectLst/>
                <a:latin typeface="PingFangSC-Regular"/>
              </a:rPr>
              <a:t>DI</a:t>
            </a:r>
            <a:r>
              <a:rPr lang="zh-CN" altLang="en-US" b="0" i="0" dirty="0">
                <a:effectLst/>
                <a:latin typeface="PingFangSC-Regular"/>
              </a:rPr>
              <a:t>申报，一键智能化管理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4BEA5B-E9DB-4BB6-ADC4-115EAA3A1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2159015"/>
            <a:ext cx="11568162" cy="38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14898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585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 dirty="0">
                <a:solidFill>
                  <a:srgbClr val="002F93"/>
                </a:solidFill>
                <a:effectLst/>
                <a:latin typeface="Helvetica Neue"/>
              </a:rPr>
              <a:t>更多案例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8008753-C942-4D68-BC45-E0390377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261" y="1576516"/>
            <a:ext cx="3773478" cy="377347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A2742EB-8931-4C44-B1B5-168B8A00CC3A}"/>
              </a:ext>
            </a:extLst>
          </p:cNvPr>
          <p:cNvSpPr txBox="1"/>
          <p:nvPr/>
        </p:nvSpPr>
        <p:spPr>
          <a:xfrm>
            <a:off x="3849188" y="5512316"/>
            <a:ext cx="4493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3F97"/>
                </a:solidFill>
              </a:rPr>
              <a:t>https://udi.idcode.net/</a:t>
            </a:r>
            <a:endParaRPr lang="zh-CN" altLang="en-US" sz="3200" b="1" dirty="0">
              <a:solidFill>
                <a:srgbClr val="003F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6810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4DCBC-17C5-4058-A5DC-7CA4D6220BFD}"/>
              </a:ext>
            </a:extLst>
          </p:cNvPr>
          <p:cNvSpPr txBox="1"/>
          <p:nvPr/>
        </p:nvSpPr>
        <p:spPr>
          <a:xfrm>
            <a:off x="155574" y="1053296"/>
            <a:ext cx="5585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3F97"/>
                </a:solidFill>
              </a:rPr>
              <a:t>微信公众号：</a:t>
            </a:r>
            <a:r>
              <a:rPr lang="en-US" altLang="zh-CN" sz="2800" b="1" dirty="0">
                <a:solidFill>
                  <a:srgbClr val="003F97"/>
                </a:solidFill>
              </a:rPr>
              <a:t>UDI</a:t>
            </a:r>
            <a:r>
              <a:rPr lang="zh-CN" altLang="en-US" sz="2800" b="1" dirty="0">
                <a:solidFill>
                  <a:srgbClr val="003F97"/>
                </a:solidFill>
              </a:rPr>
              <a:t>公共平台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F2FAE9-BBF9-4D78-8A22-BDF6F4EDA77C}"/>
              </a:ext>
            </a:extLst>
          </p:cNvPr>
          <p:cNvSpPr txBox="1"/>
          <p:nvPr/>
        </p:nvSpPr>
        <p:spPr>
          <a:xfrm>
            <a:off x="4255597" y="5245647"/>
            <a:ext cx="4046052" cy="129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2020</a:t>
            </a:r>
            <a:r>
              <a:rPr lang="zh-CN" altLang="en-US" b="1" dirty="0"/>
              <a:t>年</a:t>
            </a:r>
            <a:r>
              <a:rPr lang="en-US" altLang="zh-CN" b="1" dirty="0"/>
              <a:t>09</a:t>
            </a:r>
            <a:r>
              <a:rPr lang="zh-CN" altLang="en-US" b="1" dirty="0"/>
              <a:t>月</a:t>
            </a:r>
            <a:r>
              <a:rPr lang="en-US" altLang="zh-CN" b="1" dirty="0"/>
              <a:t>14</a:t>
            </a:r>
            <a:r>
              <a:rPr lang="zh-CN" altLang="en-US" b="1" dirty="0"/>
              <a:t>日纳入新榜样本库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公众号新榜评分：</a:t>
            </a:r>
            <a:r>
              <a:rPr lang="en-US" altLang="zh-CN" b="1" dirty="0"/>
              <a:t>424.3</a:t>
            </a:r>
          </a:p>
          <a:p>
            <a:pPr>
              <a:lnSpc>
                <a:spcPct val="150000"/>
              </a:lnSpc>
            </a:pPr>
            <a:r>
              <a:rPr lang="zh-CN" altLang="en-US" b="1" dirty="0"/>
              <a:t>活跃粉丝数：</a:t>
            </a:r>
            <a:r>
              <a:rPr lang="en-US" altLang="zh-CN" b="1" dirty="0"/>
              <a:t>15357</a:t>
            </a:r>
            <a:endParaRPr lang="zh-CN" altLang="en-US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B15B7B-7BA0-4286-A10F-6DF5842C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801" y="1714883"/>
            <a:ext cx="3392397" cy="339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01876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1"/>
          </p:nvPr>
        </p:nvSpPr>
        <p:spPr>
          <a:xfrm>
            <a:off x="2055885" y="2955004"/>
            <a:ext cx="1393825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CN" sz="6600" b="1" dirty="0"/>
              <a:t>04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5621020" y="3090728"/>
            <a:ext cx="5443220" cy="1295399"/>
          </a:xfrm>
        </p:spPr>
        <p:txBody>
          <a:bodyPr>
            <a:noAutofit/>
          </a:bodyPr>
          <a:lstStyle/>
          <a:p>
            <a:r>
              <a:rPr lang="zh-CN" altLang="en-US" sz="4400" dirty="0"/>
              <a:t>行业共同成长</a:t>
            </a:r>
            <a:endParaRPr lang="en-US" altLang="zh-CN" sz="4400" dirty="0"/>
          </a:p>
        </p:txBody>
      </p:sp>
    </p:spTree>
    <p:extLst>
      <p:ext uri="{BB962C8B-B14F-4D97-AF65-F5344CB8AC3E}">
        <p14:creationId xmlns:p14="http://schemas.microsoft.com/office/powerpoint/2010/main" val="382380869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41D6ABA-3F3F-48F5-B971-9770F79DE6FB}"/>
              </a:ext>
            </a:extLst>
          </p:cNvPr>
          <p:cNvSpPr txBox="1"/>
          <p:nvPr/>
        </p:nvSpPr>
        <p:spPr>
          <a:xfrm>
            <a:off x="762340" y="1133602"/>
            <a:ext cx="9280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中广汇智是全国最早一批实施</a:t>
            </a:r>
            <a:r>
              <a:rPr lang="en-US" altLang="zh-CN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UDI</a:t>
            </a:r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的企业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9881F3-5905-45C3-8612-E54C4A1D62F1}"/>
              </a:ext>
            </a:extLst>
          </p:cNvPr>
          <p:cNvSpPr txBox="1"/>
          <p:nvPr/>
        </p:nvSpPr>
        <p:spPr>
          <a:xfrm>
            <a:off x="999309" y="1796624"/>
            <a:ext cx="10318931" cy="3360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与国家药监局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UDI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数据库技术人员共同调试编码程序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每年向国家药监局提供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《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医疗器械唯一标识年度报告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》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每年应邀在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《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中国医疗器械行业发展报告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》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撰写行业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UDI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年度发展报告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最早申请了软著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率先提出“最低成本，最快速度，最简操作”的产品设计理念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面对行业现状，带头定义了一些服务标准，得到了很多友商的认可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578719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7A5B58-18EA-4C8A-9B3B-9A4F0353741A}"/>
              </a:ext>
            </a:extLst>
          </p:cNvPr>
          <p:cNvSpPr txBox="1"/>
          <p:nvPr/>
        </p:nvSpPr>
        <p:spPr>
          <a:xfrm>
            <a:off x="2734043" y="3105834"/>
            <a:ext cx="672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一枝独秀不是春</a:t>
            </a:r>
            <a:r>
              <a:rPr lang="en-US" altLang="zh-CN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百花齐放春满园</a:t>
            </a:r>
          </a:p>
        </p:txBody>
      </p:sp>
    </p:spTree>
    <p:extLst>
      <p:ext uri="{BB962C8B-B14F-4D97-AF65-F5344CB8AC3E}">
        <p14:creationId xmlns:p14="http://schemas.microsoft.com/office/powerpoint/2010/main" val="1166484216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7A5B58-18EA-4C8A-9B3B-9A4F0353741A}"/>
              </a:ext>
            </a:extLst>
          </p:cNvPr>
          <p:cNvSpPr txBox="1"/>
          <p:nvPr/>
        </p:nvSpPr>
        <p:spPr>
          <a:xfrm>
            <a:off x="383880" y="1047206"/>
            <a:ext cx="776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一枝独秀不是春</a:t>
            </a:r>
            <a:r>
              <a:rPr lang="en-US" altLang="zh-CN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百花齐放春满园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65D4703-B9F4-4B42-926C-8D8A8739BA05}"/>
              </a:ext>
            </a:extLst>
          </p:cNvPr>
          <p:cNvSpPr txBox="1"/>
          <p:nvPr/>
        </p:nvSpPr>
        <p:spPr>
          <a:xfrm>
            <a:off x="233680" y="1688190"/>
            <a:ext cx="6431280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71A1D"/>
                </a:solidFill>
                <a:latin typeface="SourceSansPro"/>
              </a:rPr>
              <a:t>输出</a:t>
            </a:r>
            <a:r>
              <a:rPr lang="en-US" altLang="zh-CN" sz="2800" dirty="0">
                <a:solidFill>
                  <a:srgbClr val="171A1D"/>
                </a:solidFill>
                <a:latin typeface="SourceSansPro"/>
              </a:rPr>
              <a:t>UDI</a:t>
            </a:r>
            <a:r>
              <a:rPr lang="zh-CN" altLang="en-US" sz="2800" dirty="0">
                <a:solidFill>
                  <a:srgbClr val="171A1D"/>
                </a:solidFill>
                <a:latin typeface="SourceSansPro"/>
              </a:rPr>
              <a:t>行业知识各位可以放心借鉴</a:t>
            </a:r>
            <a:r>
              <a:rPr lang="en-US" altLang="zh-CN" sz="2800" dirty="0">
                <a:solidFill>
                  <a:srgbClr val="171A1D"/>
                </a:solidFill>
                <a:latin typeface="SourceSansPro"/>
              </a:rPr>
              <a:t>*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7D6F598-3678-4442-A3A0-B23328606E0C}"/>
              </a:ext>
            </a:extLst>
          </p:cNvPr>
          <p:cNvGrpSpPr/>
          <p:nvPr/>
        </p:nvGrpSpPr>
        <p:grpSpPr>
          <a:xfrm>
            <a:off x="460375" y="2718945"/>
            <a:ext cx="4229205" cy="3373355"/>
            <a:chOff x="6777355" y="1484466"/>
            <a:chExt cx="5259070" cy="4194810"/>
          </a:xfrm>
        </p:grpSpPr>
        <p:pic>
          <p:nvPicPr>
            <p:cNvPr id="14" name="图片 13" descr="01 对比">
              <a:extLst>
                <a:ext uri="{FF2B5EF4-FFF2-40B4-BE49-F238E27FC236}">
                  <a16:creationId xmlns:a16="http://schemas.microsoft.com/office/drawing/2014/main" id="{C5C68C5A-CA8A-40FE-BA64-BB1A72F39A70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777355" y="1484466"/>
              <a:ext cx="5259070" cy="419481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7AD8F50-81C9-4A5A-A1A2-298E83AAF8AB}"/>
                </a:ext>
              </a:extLst>
            </p:cNvPr>
            <p:cNvSpPr txBox="1"/>
            <p:nvPr/>
          </p:nvSpPr>
          <p:spPr>
            <a:xfrm>
              <a:off x="10325100" y="1892269"/>
              <a:ext cx="640079" cy="34445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借鉴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7E403E9-1881-4F61-A676-EB5256FD5E6A}"/>
              </a:ext>
            </a:extLst>
          </p:cNvPr>
          <p:cNvGrpSpPr/>
          <p:nvPr/>
        </p:nvGrpSpPr>
        <p:grpSpPr>
          <a:xfrm>
            <a:off x="3914775" y="2538471"/>
            <a:ext cx="4563402" cy="3639922"/>
            <a:chOff x="460375" y="1925955"/>
            <a:chExt cx="5259070" cy="4194810"/>
          </a:xfrm>
        </p:grpSpPr>
        <p:pic>
          <p:nvPicPr>
            <p:cNvPr id="17" name="图片 16" descr="02 对比">
              <a:extLst>
                <a:ext uri="{FF2B5EF4-FFF2-40B4-BE49-F238E27FC236}">
                  <a16:creationId xmlns:a16="http://schemas.microsoft.com/office/drawing/2014/main" id="{BBEB6310-38E4-4688-B1FD-9D7A6168E324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60375" y="1925955"/>
              <a:ext cx="5259070" cy="4194810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69AC4C4-73D8-4A21-A97E-2831F60FCE1D}"/>
                </a:ext>
              </a:extLst>
            </p:cNvPr>
            <p:cNvSpPr txBox="1"/>
            <p:nvPr/>
          </p:nvSpPr>
          <p:spPr>
            <a:xfrm>
              <a:off x="4008121" y="2303748"/>
              <a:ext cx="640080" cy="30777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借鉴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21876EB-1EC6-48C2-B69A-0FA1CA1A9218}"/>
              </a:ext>
            </a:extLst>
          </p:cNvPr>
          <p:cNvGrpSpPr/>
          <p:nvPr/>
        </p:nvGrpSpPr>
        <p:grpSpPr>
          <a:xfrm>
            <a:off x="6993227" y="2259595"/>
            <a:ext cx="4853334" cy="3871181"/>
            <a:chOff x="6156325" y="1925955"/>
            <a:chExt cx="5259070" cy="4194810"/>
          </a:xfrm>
        </p:grpSpPr>
        <p:pic>
          <p:nvPicPr>
            <p:cNvPr id="20" name="图片 19" descr="03 对比">
              <a:extLst>
                <a:ext uri="{FF2B5EF4-FFF2-40B4-BE49-F238E27FC236}">
                  <a16:creationId xmlns:a16="http://schemas.microsoft.com/office/drawing/2014/main" id="{35EED9FF-9436-49AA-AF27-408D61A1EEA4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156325" y="1925955"/>
              <a:ext cx="5259070" cy="4194810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DFAD847-CE76-4B7E-90A0-D79FADDBD1C8}"/>
                </a:ext>
              </a:extLst>
            </p:cNvPr>
            <p:cNvSpPr txBox="1"/>
            <p:nvPr/>
          </p:nvSpPr>
          <p:spPr>
            <a:xfrm>
              <a:off x="9707881" y="2332688"/>
              <a:ext cx="640080" cy="30777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借鉴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4272099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7A5B58-18EA-4C8A-9B3B-9A4F0353741A}"/>
              </a:ext>
            </a:extLst>
          </p:cNvPr>
          <p:cNvSpPr txBox="1"/>
          <p:nvPr/>
        </p:nvSpPr>
        <p:spPr>
          <a:xfrm>
            <a:off x="383880" y="1047206"/>
            <a:ext cx="776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一枝独秀不是春</a:t>
            </a:r>
            <a:r>
              <a:rPr lang="en-US" altLang="zh-CN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百花齐放春满园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65D4703-B9F4-4B42-926C-8D8A8739BA05}"/>
              </a:ext>
            </a:extLst>
          </p:cNvPr>
          <p:cNvSpPr txBox="1"/>
          <p:nvPr/>
        </p:nvSpPr>
        <p:spPr>
          <a:xfrm>
            <a:off x="233680" y="1779630"/>
            <a:ext cx="10759440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71A1D"/>
                </a:solidFill>
                <a:latin typeface="SourceSansPro"/>
              </a:rPr>
              <a:t>“最低成本，最快速度，最简操作”的产品设计理念向社会公开</a:t>
            </a:r>
            <a:endParaRPr lang="en-US" altLang="zh-CN" sz="2800" dirty="0">
              <a:solidFill>
                <a:srgbClr val="171A1D"/>
              </a:solidFill>
              <a:latin typeface="SourceSansPro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768529B-D709-43BA-8441-A1E8788831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1" r="6300"/>
          <a:stretch/>
        </p:blipFill>
        <p:spPr>
          <a:xfrm>
            <a:off x="0" y="2757323"/>
            <a:ext cx="4856481" cy="3296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7ABAEA1-B289-4534-8B2B-BC0C412DD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681" y="2532843"/>
            <a:ext cx="4553439" cy="352108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227689D-0FB9-4950-8A4B-20D15FEDAD7F}"/>
              </a:ext>
            </a:extLst>
          </p:cNvPr>
          <p:cNvSpPr txBox="1"/>
          <p:nvPr/>
        </p:nvSpPr>
        <p:spPr>
          <a:xfrm>
            <a:off x="7283992" y="6053923"/>
            <a:ext cx="3022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全国第一份软件周更新表</a:t>
            </a:r>
            <a:r>
              <a:rPr lang="en-US" altLang="zh-CN" dirty="0"/>
              <a:t>*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6849804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7A5B58-18EA-4C8A-9B3B-9A4F0353741A}"/>
              </a:ext>
            </a:extLst>
          </p:cNvPr>
          <p:cNvSpPr txBox="1"/>
          <p:nvPr/>
        </p:nvSpPr>
        <p:spPr>
          <a:xfrm>
            <a:off x="383880" y="1047206"/>
            <a:ext cx="776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一枝独秀不是春</a:t>
            </a:r>
            <a:r>
              <a:rPr lang="en-US" altLang="zh-CN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百花齐放春满园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65D4703-B9F4-4B42-926C-8D8A8739BA05}"/>
              </a:ext>
            </a:extLst>
          </p:cNvPr>
          <p:cNvSpPr txBox="1"/>
          <p:nvPr/>
        </p:nvSpPr>
        <p:spPr>
          <a:xfrm>
            <a:off x="233680" y="1586882"/>
            <a:ext cx="10759440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71A1D"/>
                </a:solidFill>
                <a:latin typeface="SourceSansPro"/>
              </a:rPr>
              <a:t>兼容药监局公示的多种码制</a:t>
            </a:r>
            <a:r>
              <a:rPr lang="en-US" altLang="zh-CN" sz="2800" dirty="0">
                <a:solidFill>
                  <a:srgbClr val="171A1D"/>
                </a:solidFill>
                <a:latin typeface="SourceSansPro"/>
              </a:rPr>
              <a:t>*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BB40047-DF5E-4BCE-A794-47160F146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2659432"/>
            <a:ext cx="6875145" cy="32925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00F0B0B-3276-44A8-8EBE-72DB75C65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951" y="2470461"/>
            <a:ext cx="5537617" cy="348154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614037F-87E2-48B7-A682-A805D6744E8B}"/>
              </a:ext>
            </a:extLst>
          </p:cNvPr>
          <p:cNvSpPr/>
          <p:nvPr/>
        </p:nvSpPr>
        <p:spPr>
          <a:xfrm>
            <a:off x="8757920" y="3429000"/>
            <a:ext cx="2682240" cy="11887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980AC65-2AD6-4D08-8E8A-91399797E728}"/>
              </a:ext>
            </a:extLst>
          </p:cNvPr>
          <p:cNvSpPr/>
          <p:nvPr/>
        </p:nvSpPr>
        <p:spPr>
          <a:xfrm>
            <a:off x="233680" y="4305718"/>
            <a:ext cx="1615440" cy="16462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461063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7A5B58-18EA-4C8A-9B3B-9A4F0353741A}"/>
              </a:ext>
            </a:extLst>
          </p:cNvPr>
          <p:cNvSpPr txBox="1"/>
          <p:nvPr/>
        </p:nvSpPr>
        <p:spPr>
          <a:xfrm>
            <a:off x="383880" y="1047206"/>
            <a:ext cx="776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一枝独秀不是春</a:t>
            </a:r>
            <a:r>
              <a:rPr lang="en-US" altLang="zh-CN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百花齐放春满园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65D4703-B9F4-4B42-926C-8D8A8739BA05}"/>
              </a:ext>
            </a:extLst>
          </p:cNvPr>
          <p:cNvSpPr txBox="1"/>
          <p:nvPr/>
        </p:nvSpPr>
        <p:spPr>
          <a:xfrm>
            <a:off x="233680" y="1586882"/>
            <a:ext cx="10759440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/>
              <a:t>持续进行全国</a:t>
            </a:r>
            <a:r>
              <a:rPr lang="zh-CN" altLang="en-US" sz="2800" b="1" dirty="0"/>
              <a:t>公益</a:t>
            </a:r>
            <a:r>
              <a:rPr lang="zh-CN" altLang="en-US" sz="2800" dirty="0"/>
              <a:t>培训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C22F446-A4E9-4563-BA36-585C0FA375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50" y="2339194"/>
            <a:ext cx="4075948" cy="305576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AC6C741-4BC2-418F-918C-2943FDDBA6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728" y="2006129"/>
            <a:ext cx="5181600" cy="291465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25575AE-DEB2-4C12-9032-790F6FA169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72" y="3542761"/>
            <a:ext cx="4584827" cy="311985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364DB66-072A-4E1D-B98A-93D2E5E7E6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8263" y="1938572"/>
            <a:ext cx="3467231" cy="462478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F6EEF42-6F37-45F1-80D6-88ECEE6C18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341" y="3904173"/>
            <a:ext cx="3677922" cy="275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00994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æ¥çæºå¾å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7A5B58-18EA-4C8A-9B3B-9A4F0353741A}"/>
              </a:ext>
            </a:extLst>
          </p:cNvPr>
          <p:cNvSpPr txBox="1"/>
          <p:nvPr/>
        </p:nvSpPr>
        <p:spPr>
          <a:xfrm>
            <a:off x="3360761" y="1595624"/>
            <a:ext cx="5519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F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有朋自远方来，不亦乐乎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291D27F-BE1E-4498-8F5F-9AF2875BD817}"/>
              </a:ext>
            </a:extLst>
          </p:cNvPr>
          <p:cNvSpPr txBox="1"/>
          <p:nvPr/>
        </p:nvSpPr>
        <p:spPr>
          <a:xfrm>
            <a:off x="2499360" y="2672080"/>
            <a:ext cx="7274560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生产企业，经营企业、使用单位、医院、监管部门等各个环节的同仁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硬件、软件、咨询等各种类型的友商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956779-B04B-45D9-AF46-6D464249F9D1}"/>
              </a:ext>
            </a:extLst>
          </p:cNvPr>
          <p:cNvSpPr txBox="1"/>
          <p:nvPr/>
        </p:nvSpPr>
        <p:spPr>
          <a:xfrm>
            <a:off x="949960" y="4714240"/>
            <a:ext cx="1103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b="1" kern="100" dirty="0">
                <a:effectLst/>
                <a:ea typeface="仿宋_GB2312"/>
                <a:cs typeface="仿宋_GB2312"/>
              </a:rPr>
              <a:t>共同推动我国医疗器械唯一标识</a:t>
            </a:r>
            <a:r>
              <a:rPr lang="zh-CN" altLang="en-US" sz="3600" b="1" kern="100" dirty="0">
                <a:effectLst/>
                <a:ea typeface="仿宋_GB2312"/>
                <a:cs typeface="仿宋_GB2312"/>
              </a:rPr>
              <a:t>（</a:t>
            </a:r>
            <a:r>
              <a:rPr lang="en-US" altLang="zh-CN" sz="3600" b="1" kern="100" dirty="0">
                <a:effectLst/>
                <a:ea typeface="仿宋_GB2312"/>
                <a:cs typeface="仿宋_GB2312"/>
              </a:rPr>
              <a:t>UDI</a:t>
            </a:r>
            <a:r>
              <a:rPr lang="zh-CN" altLang="en-US" sz="3600" b="1" kern="100" dirty="0">
                <a:effectLst/>
                <a:ea typeface="仿宋_GB2312"/>
                <a:cs typeface="仿宋_GB2312"/>
              </a:rPr>
              <a:t>）</a:t>
            </a:r>
            <a:r>
              <a:rPr lang="zh-CN" altLang="zh-CN" sz="3600" b="1" kern="100" dirty="0">
                <a:effectLst/>
                <a:ea typeface="仿宋_GB2312"/>
                <a:cs typeface="仿宋_GB2312"/>
              </a:rPr>
              <a:t>工作的实施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42251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22555" y="321310"/>
            <a:ext cx="777240" cy="515620"/>
          </a:xfrm>
          <a:prstGeom prst="rect">
            <a:avLst/>
          </a:prstGeom>
          <a:solidFill>
            <a:srgbClr val="004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05"/>
            <a:ext cx="3514725" cy="101917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0041255" y="4674870"/>
            <a:ext cx="1849755" cy="1865630"/>
          </a:xfrm>
          <a:prstGeom prst="rect">
            <a:avLst/>
          </a:prstGeom>
          <a:solidFill>
            <a:srgbClr val="CADFF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4800" y="2835910"/>
            <a:ext cx="6730365" cy="3928745"/>
          </a:xfrm>
          <a:prstGeom prst="rect">
            <a:avLst/>
          </a:prstGeom>
          <a:solidFill>
            <a:srgbClr val="CADFF1"/>
          </a:solidFill>
          <a:ln>
            <a:noFill/>
          </a:ln>
          <a:effectLst>
            <a:outerShdw blurRad="190500" dist="38100" dir="10800000" sx="101000" sy="101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9160" y="1585595"/>
            <a:ext cx="10324465" cy="46285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dist="38100" dir="15360000" sx="102000" sy="102000" algn="tr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0574655" y="5123815"/>
            <a:ext cx="648970" cy="680720"/>
          </a:xfrm>
          <a:prstGeom prst="rect">
            <a:avLst/>
          </a:prstGeom>
          <a:solidFill>
            <a:srgbClr val="8BBBDF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81175" y="2359025"/>
            <a:ext cx="8629650" cy="368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80000"/>
              </a:lnSpc>
              <a:buNone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有问题，找专家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>
              <a:lnSpc>
                <a:spcPct val="180000"/>
              </a:lnSpc>
              <a:buNone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中广汇智</a:t>
            </a:r>
            <a:r>
              <a:rPr lang="en-US" altLang="zh-CN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·UDI</a:t>
            </a: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公共平台，您身边的</a:t>
            </a:r>
            <a:r>
              <a:rPr lang="en-US" altLang="zh-CN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UDI</a:t>
            </a: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专家</a:t>
            </a:r>
            <a:r>
              <a:rPr lang="zh-CN" altLang="en-US" sz="20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！</a:t>
            </a:r>
          </a:p>
          <a:p>
            <a:pPr indent="0" algn="ctr">
              <a:lnSpc>
                <a:spcPct val="180000"/>
              </a:lnSpc>
              <a:buNone/>
            </a:pPr>
            <a:r>
              <a:rPr lang="zh-CN" altLang="en-US" sz="24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官方网站：</a:t>
            </a:r>
            <a:r>
              <a:rPr lang="zh-CN" altLang="en-US" sz="24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  <a:hlinkClick r:id="rId4"/>
              </a:rPr>
              <a:t>https://udi.idcode.net</a:t>
            </a:r>
            <a:endParaRPr lang="en-US" altLang="zh-CN" sz="24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algn="ctr">
              <a:lnSpc>
                <a:spcPct val="180000"/>
              </a:lnSpc>
              <a:buNone/>
            </a:pPr>
            <a:r>
              <a:rPr lang="zh-CN" altLang="en-US" sz="24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电话：</a:t>
            </a:r>
            <a:r>
              <a:rPr lang="en-US" altLang="zh-CN" sz="24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400-8700-997</a:t>
            </a:r>
            <a:endParaRPr lang="zh-CN" altLang="en-US" sz="24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>
              <a:lnSpc>
                <a:spcPct val="150000"/>
              </a:lnSpc>
              <a:buNone/>
            </a:pPr>
            <a:endParaRPr lang="zh-CN" altLang="en-US" sz="24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37635" y="314960"/>
            <a:ext cx="2708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平台介绍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000240" y="6356350"/>
            <a:ext cx="4912995" cy="365125"/>
          </a:xfrm>
        </p:spPr>
        <p:txBody>
          <a:bodyPr/>
          <a:lstStyle/>
          <a:p>
            <a:r>
              <a:rPr lang="en-US" altLang="zh-CN"/>
              <a:t>*本</a:t>
            </a:r>
            <a:r>
              <a:rPr lang="zh-CN" altLang="en-US"/>
              <a:t>文档版权归湖南中广汇智所有，未经允许禁止公开、转载、复制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6" grpId="0" bldLvl="0" animBg="1"/>
      <p:bldP spid="25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870483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7195_1*i*4"/>
  <p:tag name="KSO_WM_TEMPLATE_CATEGORY" val="diagram"/>
  <p:tag name="KSO_WM_TEMPLATE_INDEX" val="20217195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1ec00d51da804f2f8d0a0b39bdadf0e0"/>
  <p:tag name="KSO_WM_UNIT_DECORATE_INFO" val="{&quot;DecorateInfoH&quot;:{&quot;IsAbs&quot;:false},&quot;DecorateInfoW&quot;:{&quot;IsAbs&quot;:false},&quot;DecorateInfoX&quot;:{&quot;IsAbs&quot;:true,&quot;Pos&quot;:1},&quot;DecorateInfoY&quot;:{&quot;IsAbs&quot;:true,&quot;Pos&quot;:1},&quot;ReferentInfo&quot;:{&quot;Id&quot;:&quot;1b6f58c11e3147619d6be6e88592b919&quot;,&quot;X&quot;:{&quot;Pos&quot;:1},&quot;Y&quot;:{&quot;Pos&quot;:1}},&quot;whChangeMode&quot;:1}"/>
  <p:tag name="KSO_WM_CHIP_GROUPID" val="5f5ee1ca4d6848d78f644aec"/>
  <p:tag name="KSO_WM_CHIP_XID" val="5f5ee1ca4d6848d78f644aec"/>
  <p:tag name="KSO_WM_UNIT_FILL_FORE_SCHEMECOLOR_INDEX_BRIGHTNESS" val="0"/>
  <p:tag name="KSO_WM_UNIT_FILL_FORE_SCHEMECOLOR_INDEX" val="16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86"/>
  <p:tag name="KSO_WM_TEMPLATE_ASSEMBLE_XID" val="606570734054ed1e2fb8155f"/>
  <p:tag name="KSO_WM_TEMPLATE_ASSEMBLE_GROUPID" val="606570734054ed1e2fb8155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7195_1*i*1"/>
  <p:tag name="KSO_WM_TEMPLATE_CATEGORY" val="diagram"/>
  <p:tag name="KSO_WM_TEMPLATE_INDEX" val="20217195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57e87a9a3e40406481c111dfac461af8"/>
  <p:tag name="KSO_WM_UNIT_DECORATE_INFO" val="{&quot;DecorateInfoH&quot;:{&quot;IsAbs&quot;:false},&quot;DecorateInfoW&quot;:{&quot;IsAbs&quot;:false},&quot;DecorateInfoX&quot;:{&quot;IsAbs&quot;:true,&quot;Pos&quot;:2},&quot;DecorateInfoY&quot;:{&quot;IsAbs&quot;:true,&quot;Pos&quot;:2},&quot;ReferentInfo&quot;:{&quot;Id&quot;:&quot;1ec00d51da804f2f8d0a0b39bdadf0e0&quot;,&quot;X&quot;:{&quot;Pos&quot;:2},&quot;Y&quot;:{&quot;Pos&quot;:2}},&quot;whChangeMode&quot;:1}"/>
  <p:tag name="KSO_WM_CHIP_GROUPID" val="5f5ee1ca4d6848d78f644aec"/>
  <p:tag name="KSO_WM_CHIP_XID" val="5f5ee1ca4d6848d78f644aec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86"/>
  <p:tag name="KSO_WM_TEMPLATE_ASSEMBLE_XID" val="606570734054ed1e2fb8155f"/>
  <p:tag name="KSO_WM_TEMPLATE_ASSEMBLE_GROUPID" val="606570734054ed1e2fb8155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7195_1*i*4"/>
  <p:tag name="KSO_WM_TEMPLATE_CATEGORY" val="diagram"/>
  <p:tag name="KSO_WM_TEMPLATE_INDEX" val="20217195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1ec00d51da804f2f8d0a0b39bdadf0e0"/>
  <p:tag name="KSO_WM_UNIT_DECORATE_INFO" val="{&quot;DecorateInfoH&quot;:{&quot;IsAbs&quot;:false},&quot;DecorateInfoW&quot;:{&quot;IsAbs&quot;:false},&quot;DecorateInfoX&quot;:{&quot;IsAbs&quot;:true,&quot;Pos&quot;:1},&quot;DecorateInfoY&quot;:{&quot;IsAbs&quot;:true,&quot;Pos&quot;:1},&quot;ReferentInfo&quot;:{&quot;Id&quot;:&quot;1b6f58c11e3147619d6be6e88592b919&quot;,&quot;X&quot;:{&quot;Pos&quot;:1},&quot;Y&quot;:{&quot;Pos&quot;:1}},&quot;whChangeMode&quot;:1}"/>
  <p:tag name="KSO_WM_CHIP_GROUPID" val="5f5ee1ca4d6848d78f644aec"/>
  <p:tag name="KSO_WM_CHIP_XID" val="5f5ee1ca4d6848d78f644aec"/>
  <p:tag name="KSO_WM_UNIT_FILL_FORE_SCHEMECOLOR_INDEX_BRIGHTNESS" val="0"/>
  <p:tag name="KSO_WM_UNIT_FILL_FORE_SCHEMECOLOR_INDEX" val="16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86"/>
  <p:tag name="KSO_WM_TEMPLATE_ASSEMBLE_XID" val="606570734054ed1e2fb8155f"/>
  <p:tag name="KSO_WM_TEMPLATE_ASSEMBLE_GROUPID" val="606570734054ed1e2fb8155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7195_1*i*1"/>
  <p:tag name="KSO_WM_TEMPLATE_CATEGORY" val="diagram"/>
  <p:tag name="KSO_WM_TEMPLATE_INDEX" val="20217195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57e87a9a3e40406481c111dfac461af8"/>
  <p:tag name="KSO_WM_UNIT_DECORATE_INFO" val="{&quot;DecorateInfoH&quot;:{&quot;IsAbs&quot;:false},&quot;DecorateInfoW&quot;:{&quot;IsAbs&quot;:false},&quot;DecorateInfoX&quot;:{&quot;IsAbs&quot;:true,&quot;Pos&quot;:2},&quot;DecorateInfoY&quot;:{&quot;IsAbs&quot;:true,&quot;Pos&quot;:2},&quot;ReferentInfo&quot;:{&quot;Id&quot;:&quot;1ec00d51da804f2f8d0a0b39bdadf0e0&quot;,&quot;X&quot;:{&quot;Pos&quot;:2},&quot;Y&quot;:{&quot;Pos&quot;:2}},&quot;whChangeMode&quot;:1}"/>
  <p:tag name="KSO_WM_CHIP_GROUPID" val="5f5ee1ca4d6848d78f644aec"/>
  <p:tag name="KSO_WM_CHIP_XID" val="5f5ee1ca4d6848d78f644aec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86"/>
  <p:tag name="KSO_WM_TEMPLATE_ASSEMBLE_XID" val="606570734054ed1e2fb8155f"/>
  <p:tag name="KSO_WM_TEMPLATE_ASSEMBLE_GROUPID" val="606570734054ed1e2fb8155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08717_1*i*10"/>
  <p:tag name="KSO_WM_TEMPLATE_CATEGORY" val="diagram"/>
  <p:tag name="KSO_WM_TEMPLATE_INDEX" val="20208717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57e5a6b987a34785bde16a89b8bf199b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05d45741001344b8953852a55e4d9147&quot;,&quot;X&quot;:{&quot;Pos&quot;:1},&quot;Y&quot;:{&quot;Pos&quot;:1}},&quot;whChangeMode&quot;:0}"/>
  <p:tag name="KSO_WM_CHIP_GROUPID" val="5ef1707e5bb2a422ac9a2b53"/>
  <p:tag name="KSO_WM_CHIP_XID" val="5ef1707e5bb2a422ac9a2b54"/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720"/>
  <p:tag name="KSO_WM_TEMPLATE_ASSEMBLE_XID" val="5fd0a5ec1fa9d42129dcde0b"/>
  <p:tag name="KSO_WM_TEMPLATE_ASSEMBLE_GROUPID" val="5fd0a5ec1fa9d42129dcde0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717_1*f*1"/>
  <p:tag name="KSO_WM_TEMPLATE_CATEGORY" val="diagram"/>
  <p:tag name="KSO_WM_TEMPLATE_INDEX" val="2020871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342"/>
  <p:tag name="KSO_WM_UNIT_SHOW_EDIT_AREA_INDICATION" val="1"/>
  <p:tag name="KSO_WM_CHIP_GROUPID" val="5e6b05596848fb12bee65ac8"/>
  <p:tag name="KSO_WM_CHIP_XID" val="5e6b05596848fb12bee65aca"/>
  <p:tag name="KSO_WM_UNIT_DEC_AREA_ID" val="05d45741001344b8953852a55e4d914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a67cf6aff19c469381f67399c1738a18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5fd0a5ec1fa9d42129dcde0b"/>
  <p:tag name="KSO_WM_TEMPLATE_ASSEMBLE_GROUPID" val="5fd0a5ec1fa9d42129dcde0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169_1*i*1"/>
  <p:tag name="KSO_WM_TEMPLATE_CATEGORY" val="diagram"/>
  <p:tag name="KSO_WM_TEMPLATE_INDEX" val="20212169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ReferentInfo&quot;:{&quot;Id&quot;:&quot;slide&quot;,&quot;X&quot;:{&quot;Pos&quot;:1},&quot;Y&quot;:{&quot;Pos&quot;:1}},&quot;DecorateInfoX&quot;:{&quot;Pos&quot;:1,&quot;IsAbs&quot;:false},&quot;DecorateInfoY&quot;:{&quot;Pos&quot;:1,&quot;IsAbs&quot;:false},&quot;DecorateInfoW&quot;:{&quot;IsAbs&quot;:false},&quot;DecorateInfoH&quot;:{&quot;IsAbs&quot;:false},&quot;whChangeMode&quot;:0}"/>
  <p:tag name="KSO_WM_UNIT_DEC_AREA_ID" val="544e3ac726024a87a4e983faf016091e"/>
  <p:tag name="KSO_WM_CHIP_GROUPID" val="5eedbca6fa6683b8872baa7d"/>
  <p:tag name="KSO_WM_CHIP_XID" val="5eedbca6fa6683b8872baa7e"/>
  <p:tag name="KSO_WM_UNIT_TEXT_FILL_FORE_SCHEMECOLOR_INDEX_BRIGHTNESS" val="0"/>
  <p:tag name="KSO_WM_UNIT_TEXT_FILL_FORE_SCHEMECOLOR_INDEX" val="2"/>
  <p:tag name="KSO_WM_UNIT_TEXT_FILL_TYPE" val="1"/>
  <p:tag name="KSO_WM_UNIT_VALUE" val="675"/>
  <p:tag name="KSO_WM_TEMPLATE_ASSEMBLE_XID" val="5fd0d1a11fa9d42129dd7d91"/>
  <p:tag name="KSO_WM_TEMPLATE_ASSEMBLE_GROUPID" val="5fd0d1a11fa9d42129dd7d9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169_1*i*2"/>
  <p:tag name="KSO_WM_TEMPLATE_CATEGORY" val="diagram"/>
  <p:tag name="KSO_WM_TEMPLATE_INDEX" val="20212169"/>
  <p:tag name="KSO_WM_UNIT_LAYERLEVEL" val="1"/>
  <p:tag name="KSO_WM_TAG_VERSION" val="1.0"/>
  <p:tag name="KSO_WM_BEAUTIFY_FLAG" val="#wm#"/>
  <p:tag name="KSO_WM_UNIT_SM_LIMIT_TYPE" val="2"/>
  <p:tag name="KSO_WM_UNIT_BLOCK" val="0"/>
  <p:tag name="KSO_WM_UNIT_DEC_AREA_ID" val="a9c2b6eb11da47fb875a3341252664a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eedbca6fa6683b8872baa7d"/>
  <p:tag name="KSO_WM_CHIP_XID" val="5eedbca6fa6683b8872baa7e"/>
  <p:tag name="KSO_WM_UNIT_VALUE" val="20"/>
  <p:tag name="KSO_WM_TEMPLATE_ASSEMBLE_XID" val="5fd0d1a11fa9d42129dd7d91"/>
  <p:tag name="KSO_WM_TEMPLATE_ASSEMBLE_GROUPID" val="5fd0d1a11fa9d42129dd7d9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2169_1*i*4"/>
  <p:tag name="KSO_WM_TEMPLATE_CATEGORY" val="diagram"/>
  <p:tag name="KSO_WM_TEMPLATE_INDEX" val="20212169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2a7fe35673804300b408a2d4cd3dbbf9&quot;,&quot;X&quot;:{&quot;Pos&quot;:1},&quot;Y&quot;:{&quot;Pos&quot;:1}},&quot;whChangeMode&quot;:0}"/>
  <p:tag name="KSO_WM_UNIT_DEC_AREA_ID" val="96c40a96f7584674a08077675d2b3879"/>
  <p:tag name="KSO_WM_CHIP_GROUPID" val="5eedbca6fa6683b8872baa7d"/>
  <p:tag name="KSO_WM_CHIP_XID" val="5eedbca6fa6683b8872baa7e"/>
  <p:tag name="KSO_WM_UNIT_SHADOW_SCHEMECOLOR_INDEX_BRIGHTNESS" val="0.05"/>
  <p:tag name="KSO_WM_UNIT_SHADOW_SCHEMECOLOR_INDEX" val="13"/>
  <p:tag name="KSO_WM_UNIT_TEXT_FILL_FORE_SCHEMECOLOR_INDEX_BRIGHTNESS" val="0"/>
  <p:tag name="KSO_WM_UNIT_TEXT_FILL_FORE_SCHEMECOLOR_INDEX" val="14"/>
  <p:tag name="KSO_WM_UNIT_TEXT_FILL_TYPE" val="1"/>
  <p:tag name="KSO_WM_UNIT_VALUE" val="480"/>
  <p:tag name="KSO_WM_TEMPLATE_ASSEMBLE_XID" val="5fd0d1a11fa9d42129dd7d91"/>
  <p:tag name="KSO_WM_TEMPLATE_ASSEMBLE_GROUPID" val="5fd0d1a11fa9d42129dd7d9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请尽量言简意赅的阐述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169_1*f*1"/>
  <p:tag name="KSO_WM_TEMPLATE_CATEGORY" val="diagram"/>
  <p:tag name="KSO_WM_TEMPLATE_INDEX" val="2021216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42"/>
  <p:tag name="KSO_WM_UNIT_SHOW_EDIT_AREA_INDICATION" val="1"/>
  <p:tag name="KSO_WM_CHIP_GROUPID" val="5e6b05596848fb12bee65ac8"/>
  <p:tag name="KSO_WM_CHIP_XID" val="5e6b05596848fb12bee65aca"/>
  <p:tag name="KSO_WM_UNIT_DEC_AREA_ID" val="fae66eb41a2e48bc87ecddb02bcfd07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0c13a1699bbb4d6492ee54f3da176b38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5fd0d1a11fa9d42129dd7d91"/>
  <p:tag name="KSO_WM_TEMPLATE_ASSEMBLE_GROUPID" val="5fd0d1a11fa9d42129dd7d9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12169_1*f*2"/>
  <p:tag name="KSO_WM_TEMPLATE_CATEGORY" val="diagram"/>
  <p:tag name="KSO_WM_TEMPLATE_INDEX" val="2021216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47"/>
  <p:tag name="KSO_WM_UNIT_SHOW_EDIT_AREA_INDICATION" val="1"/>
  <p:tag name="KSO_WM_CHIP_GROUPID" val="5e6b05596848fb12bee65ac8"/>
  <p:tag name="KSO_WM_CHIP_XID" val="5e6b05596848fb12bee65aca"/>
  <p:tag name="KSO_WM_UNIT_DEC_AREA_ID" val="2a7fe35673804300b408a2d4cd3dbbf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28943c2f8f61474c9761b22e92b2cfb5"/>
  <p:tag name="KSO_WM_UNIT_SUPPORT_BIG_FONT" val="1"/>
  <p:tag name="KSO_WM_UNIT_SUPPORT_UNIT_TYPE" val="[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d1a11fa9d42129dd7d91"/>
  <p:tag name="KSO_WM_TEMPLATE_ASSEMBLE_GROUPID" val="5fd0d1a11fa9d42129dd7d9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2933_1*i*2"/>
  <p:tag name="KSO_WM_TEMPLATE_CATEGORY" val="diagram"/>
  <p:tag name="KSO_WM_TEMPLATE_INDEX" val="20212933"/>
  <p:tag name="KSO_WM_UNIT_LAYERLEVEL" val="1"/>
  <p:tag name="KSO_WM_TAG_VERSION" val="1.0"/>
  <p:tag name="KSO_WM_BEAUTIFY_FLAG" val="#wm#"/>
  <p:tag name="KSO_WM_UNIT_TYPE" val="i"/>
  <p:tag name="KSO_WM_UNIT_INDEX" val="2"/>
  <p:tag name="KSO_WM_UNIT_BLOCK" val="0"/>
  <p:tag name="KSO_WM_UNIT_SM_LIMIT_TYPE" val="2"/>
  <p:tag name="KSO_WM_UNIT_DEC_AREA_ID" val="fa279cf1b3a04d2482f9a1fdf430beb8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727056fd929241599b9e08c8752faf9f&quot;,&quot;X&quot;:{&quot;Pos&quot;:1},&quot;Y&quot;:{&quot;Pos&quot;:1}},&quot;whChangeMode&quot;:0}"/>
  <p:tag name="KSO_WM_CHIP_GROUPID" val="5f7009630ff15d9a40eb5fda"/>
  <p:tag name="KSO_WM_CHIP_XID" val="5f7009630ff15d9a40eb5fdb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315"/>
  <p:tag name="KSO_WM_TEMPLATE_ASSEMBLE_XID" val="60656f0e4054ed1e2fb802a7"/>
  <p:tag name="KSO_WM_TEMPLATE_ASSEMBLE_GROUPID" val="60656f0e4054ed1e2fb802a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7034_1*f*1"/>
  <p:tag name="KSO_WM_TEMPLATE_CATEGORY" val="diagram"/>
  <p:tag name="KSO_WM_TEMPLATE_INDEX" val="20217034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44"/>
  <p:tag name="KSO_WM_UNIT_SHOW_EDIT_AREA_INDICATION" val="1"/>
  <p:tag name="KSO_WM_CHIP_GROUPID" val="5e6b05596848fb12bee65ac8"/>
  <p:tag name="KSO_WM_CHIP_XID" val="5e6b05596848fb12bee65aca"/>
  <p:tag name="KSO_WM_UNIT_DEC_AREA_ID" val="fcfb6491c6474251baf080c86c85736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8f818371ca6e430d9cc46fdc0af25308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703f4054ed1e2fb81496"/>
  <p:tag name="KSO_WM_TEMPLATE_ASSEMBLE_GROUPID" val="6065703f4054ed1e2fb8149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2933_1*i*3"/>
  <p:tag name="KSO_WM_TEMPLATE_CATEGORY" val="diagram"/>
  <p:tag name="KSO_WM_TEMPLATE_INDEX" val="20212933"/>
  <p:tag name="KSO_WM_UNIT_LAYERLEVEL" val="1"/>
  <p:tag name="KSO_WM_TAG_VERSION" val="1.0"/>
  <p:tag name="KSO_WM_BEAUTIFY_FLAG" val="#wm#"/>
  <p:tag name="KSO_WM_UNIT_TYPE" val="i"/>
  <p:tag name="KSO_WM_UNIT_INDEX" val="3"/>
  <p:tag name="KSO_WM_UNIT_BLOCK" val="0"/>
  <p:tag name="KSO_WM_UNIT_SM_LIMIT_TYPE" val="2"/>
  <p:tag name="KSO_WM_UNIT_DEC_AREA_ID" val="ff09ea2cc6a345298978bf2d3398b52a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e8d311c5708741b6976ba4a82cd8b403&quot;,&quot;X&quot;:{&quot;Pos&quot;:1},&quot;Y&quot;:{&quot;Pos&quot;:1}},&quot;whChangeMode&quot;:0}"/>
  <p:tag name="KSO_WM_CHIP_GROUPID" val="5f7009630ff15d9a40eb5fda"/>
  <p:tag name="KSO_WM_CHIP_XID" val="5f7009630ff15d9a40eb5fdb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315"/>
  <p:tag name="KSO_WM_TEMPLATE_ASSEMBLE_XID" val="60656f0e4054ed1e2fb802a7"/>
  <p:tag name="KSO_WM_TEMPLATE_ASSEMBLE_GROUPID" val="60656f0e4054ed1e2fb802a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611_5*i*1"/>
  <p:tag name="KSO_WM_TEMPLATE_CATEGORY" val="chip"/>
  <p:tag name="KSO_WM_TEMPLATE_INDEX" val="20204611"/>
  <p:tag name="KSO_WM_UNIT_LAYERLEVEL" val="1"/>
  <p:tag name="KSO_WM_TAG_VERSION" val="1.0"/>
  <p:tag name="KSO_WM_BEAUTIFY_FLAG" val="#wm#"/>
  <p:tag name="KSO_WM_CHIP_GROUPID" val="5f72f6ffe9a9ac260a3f6de2"/>
  <p:tag name="KSO_WM_CHIP_XID" val="5f72f6ffe9a9ac260a3f6de7"/>
  <p:tag name="KSO_WM_UNIT_DEC_AREA_ID" val="c7321296d22a4ecf8beca0911d8b5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c5d52d4ce02482da032c6baaa9f794a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7127_1*f*1"/>
  <p:tag name="KSO_WM_TEMPLATE_CATEGORY" val="diagram"/>
  <p:tag name="KSO_WM_TEMPLATE_INDEX" val="2021712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64"/>
  <p:tag name="KSO_WM_UNIT_SHOW_EDIT_AREA_INDICATION" val="1"/>
  <p:tag name="KSO_WM_CHIP_GROUPID" val="5e6b05596848fb12bee65ac8"/>
  <p:tag name="KSO_WM_CHIP_XID" val="5e6b05596848fb12bee65aca"/>
  <p:tag name="KSO_WM_UNIT_DEC_AREA_ID" val="6ccbc77b7fa24d199a2dce60aa6046e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UNIT_SM_LIMIT_TYPE" val="0"/>
  <p:tag name="KSO_WM_CHIP_FILLAREA_FILL_RULE" val="{&quot;fill_align&quot;:&quot;cm&quot;,&quot;fill_mode&quot;:&quot;full&quot;,&quot;sacle_strategy&quot;:&quot;smart&quot;}"/>
  <p:tag name="KSO_WM_ASSEMBLE_CHIP_INDEX" val="462aee4c52c841c2a80f99e547e40bab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5fd0ef8c1fa9d42129ddc3cd"/>
  <p:tag name="KSO_WM_TEMPLATE_ASSEMBLE_GROUPID" val="5fd0ef8c1fa9d42129ddc3c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17127_1*f*2"/>
  <p:tag name="KSO_WM_TEMPLATE_CATEGORY" val="diagram"/>
  <p:tag name="KSO_WM_TEMPLATE_INDEX" val="2021712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66"/>
  <p:tag name="KSO_WM_UNIT_SHOW_EDIT_AREA_INDICATION" val="1"/>
  <p:tag name="KSO_WM_CHIP_GROUPID" val="5e6b05596848fb12bee65ac8"/>
  <p:tag name="KSO_WM_CHIP_XID" val="5e6b05596848fb12bee65aca"/>
  <p:tag name="KSO_WM_UNIT_DEC_AREA_ID" val="d58add6752cb47bbafee7bed9768d0c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UNIT_SM_LIMIT_TYPE" val="0"/>
  <p:tag name="KSO_WM_CHIP_FILLAREA_FILL_RULE" val="{&quot;fill_align&quot;:&quot;cm&quot;,&quot;fill_mode&quot;:&quot;full&quot;,&quot;sacle_strategy&quot;:&quot;smart&quot;}"/>
  <p:tag name="KSO_WM_ASSEMBLE_CHIP_INDEX" val="8df6c81e1e944b1382bd9e9ee7752dd0"/>
  <p:tag name="KSO_WM_UNIT_SUPPORT_BIG_FONT" val="1"/>
  <p:tag name="KSO_WM_UNIT_SUPPORT_UNIT_TYPE" val="[&quot;l&quot;,&quot;m&quot;,&quot;n&quot;,&quot;o&quot;,&quot;p&quot;,&quot;q&quot;,&quot;r&quot;,&quot;δ&quot;,&quot;ε&quot;,&quot;ζ&quot;,&quot;η&quot;,&quot;d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ef8c1fa9d42129ddc3cd"/>
  <p:tag name="KSO_WM_TEMPLATE_ASSEMBLE_GROUPID" val="5fd0ef8c1fa9d42129ddc3c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591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673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550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714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550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550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665482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08717_1*i*10"/>
  <p:tag name="KSO_WM_TEMPLATE_CATEGORY" val="diagram"/>
  <p:tag name="KSO_WM_TEMPLATE_INDEX" val="20208717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57e5a6b987a34785bde16a89b8bf199b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05d45741001344b8953852a55e4d9147&quot;,&quot;X&quot;:{&quot;Pos&quot;:1},&quot;Y&quot;:{&quot;Pos&quot;:1}},&quot;whChangeMode&quot;:0}"/>
  <p:tag name="KSO_WM_CHIP_GROUPID" val="5ef1707e5bb2a422ac9a2b53"/>
  <p:tag name="KSO_WM_CHIP_XID" val="5ef1707e5bb2a422ac9a2b54"/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720"/>
  <p:tag name="KSO_WM_TEMPLATE_ASSEMBLE_XID" val="5fd0a5ec1fa9d42129dcde0b"/>
  <p:tag name="KSO_WM_TEMPLATE_ASSEMBLE_GROUPID" val="5fd0a5ec1fa9d42129dcde0b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09_1*f*1"/>
  <p:tag name="KSO_WM_TEMPLATE_CATEGORY" val="diagram"/>
  <p:tag name="KSO_WM_TEMPLATE_INDEX" val="2020860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38"/>
  <p:tag name="KSO_WM_UNIT_SHOW_EDIT_AREA_INDICATION" val="1"/>
  <p:tag name="KSO_WM_CHIP_GROUPID" val="5e6b05596848fb12bee65ac8"/>
  <p:tag name="KSO_WM_CHIP_XID" val="5e6b05596848fb12bee65aca"/>
  <p:tag name="KSO_WM_UNIT_DEC_AREA_ID" val="4ac8f81d0e30402a82c87fec8a2a6a3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2a43f7a9394f455c9494bc9882bad94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d0a51a1fa9d42129dcdd86"/>
  <p:tag name="KSO_WM_TEMPLATE_ASSEMBLE_GROUPID" val="5fd0a51a1fa9d42129dcdd8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VALUE" val="9"/>
  <p:tag name="KSO_WM_UNIT_HIGHLIGHT" val="0"/>
  <p:tag name="KSO_WM_UNIT_COMPATIBLE" val="0"/>
  <p:tag name="KSO_WM_UNIT_TYPE" val="a"/>
  <p:tag name="KSO_WM_UNIT_INDEX" val="1"/>
  <p:tag name="KSO_WM_UNIT_ID" val="custom20190917_3*a*1"/>
  <p:tag name="KSO_WM_TEMPLATE_CATEGORY" val="custom"/>
  <p:tag name="KSO_WM_TEMPLATE_INDEX" val="20190917"/>
  <p:tag name="KSO_WM_UNIT_LAYERLEVEL" val="1"/>
  <p:tag name="KSO_WM_TAG_VERSION" val="1.0"/>
  <p:tag name="KSO_WM_BEAUTIFY_FLAG" val="#wm#"/>
  <p:tag name="KSO_WM_UNIT_NOCLEAR" val="0"/>
  <p:tag name="KSO_WM_UNIT_DIAGRAM_ISNUMVISUAL" val="0"/>
  <p:tag name="KSO_WM_UNIT_DIAGRAM_ISREFERUNIT" val="0"/>
  <p:tag name="KSO_WM_UNIT_COLOR_SCHEME_SHAPE_ID" val="5"/>
  <p:tag name="KSO_WM_UNIT_COLOR_SCHEME_PARENT_PAGE" val="0_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3046</Words>
  <Application>Microsoft Office PowerPoint</Application>
  <PresentationFormat>宽屏</PresentationFormat>
  <Paragraphs>232</Paragraphs>
  <Slides>46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6" baseType="lpstr">
      <vt:lpstr>Helvetica Neue</vt:lpstr>
      <vt:lpstr>PingFangSC-Regular</vt:lpstr>
      <vt:lpstr>SourceSansPro</vt:lpstr>
      <vt:lpstr>等线</vt:lpstr>
      <vt:lpstr>等线 Light</vt:lpstr>
      <vt:lpstr>黑体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·</dc:title>
  <dc:creator>dongzhenzhen@idcode.org.cn</dc:creator>
  <cp:lastModifiedBy>宋 英博</cp:lastModifiedBy>
  <cp:revision>848</cp:revision>
  <dcterms:created xsi:type="dcterms:W3CDTF">2022-05-25T08:44:39Z</dcterms:created>
  <dcterms:modified xsi:type="dcterms:W3CDTF">2022-06-29T01:27:00Z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2052-4.2.1.6793</vt:lpwstr>
  </property>
  <property fmtid="{D5CDD505-2E9C-101B-9397-08002B2CF9AE}" pid="3" name="ICV">
    <vt:lpwstr>9A890081FDEB4921955CCB764F84EE18</vt:lpwstr>
  </property>
</Properties>
</file>